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327" r:id="rId42"/>
    <p:sldId id="328" r:id="rId43"/>
    <p:sldId id="329" r:id="rId44"/>
    <p:sldId id="330" r:id="rId45"/>
    <p:sldId id="331" r:id="rId46"/>
    <p:sldId id="332" r:id="rId47"/>
    <p:sldId id="333" r:id="rId48"/>
    <p:sldId id="341" r:id="rId49"/>
    <p:sldId id="342" r:id="rId50"/>
    <p:sldId id="343" r:id="rId51"/>
    <p:sldId id="344" r:id="rId52"/>
    <p:sldId id="345" r:id="rId53"/>
    <p:sldId id="346" r:id="rId54"/>
    <p:sldId id="347" r:id="rId55"/>
    <p:sldId id="348" r:id="rId56"/>
    <p:sldId id="356" r:id="rId57"/>
    <p:sldId id="357" r:id="rId58"/>
    <p:sldId id="358" r:id="rId59"/>
    <p:sldId id="359" r:id="rId60"/>
    <p:sldId id="360" r:id="rId61"/>
    <p:sldId id="361" r:id="rId62"/>
    <p:sldId id="362" r:id="rId63"/>
    <p:sldId id="363" r:id="rId64"/>
    <p:sldId id="364" r:id="rId65"/>
    <p:sldId id="365" r:id="rId66"/>
    <p:sldId id="366" r:id="rId67"/>
    <p:sldId id="367" r:id="rId68"/>
  </p:sldIdLst>
  <p:sldSz cx="9144000" cy="6858000" type="screen4x3"/>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31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3" name="Text Placeholder 1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468245" rIns="0" bIns="0" anchor="t"/>
          <a:lstStyle/>
          <a:p>
            <a:pPr marL="1828800" marR="0" indent="0" algn="l">
              <a:lnSpc>
                <a:spcPts val="5900"/>
              </a:lnSpc>
              <a:spcAft>
                <a:spcPts val="26265"/>
              </a:spcAft>
            </a:pPr>
            <a:r>
              <a:rPr lang="en-US" sz="5250" b="1" spc="145">
                <a:solidFill>
                  <a:srgbClr val="FFFFFF"/>
                </a:solidFill>
                <a:latin typeface="Franklin Gothic Medium" panose="02020603050405020304" pitchFamily="2"/>
              </a:rPr>
              <a:t>INTRODUCTION </a:t>
            </a:r>
          </a:p>
        </p:txBody>
      </p:sp>
      <p:sp>
        <p:nvSpPr>
          <p:cNvPr id="14" name="Text Placeholder 1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378075" rIns="0" bIns="0" anchor="t">
            <a:normAutofit fontScale="90000"/>
          </a:bodyPr>
          <a:lstStyle/>
          <a:p>
            <a:pPr marL="91440" marR="0" indent="0" algn="l">
              <a:lnSpc>
                <a:spcPts val="2300"/>
              </a:lnSpc>
              <a:spcAft>
                <a:spcPts val="0"/>
              </a:spcAft>
            </a:pPr>
            <a:r>
              <a:rPr lang="en-US" sz="1900" spc="175">
                <a:solidFill>
                  <a:srgbClr val="FFFFFF"/>
                </a:solidFill>
                <a:latin typeface="Franklin Gothic Medium" panose="02020603050405020304" pitchFamily="2"/>
              </a:rPr>
              <a:t>Division of </a:t>
            </a:r>
          </a:p>
          <a:p>
            <a:pPr marL="91440" marR="0" indent="0" algn="l">
              <a:lnSpc>
                <a:spcPts val="2300"/>
              </a:lnSpc>
              <a:spcBef>
                <a:spcPts val="0"/>
              </a:spcBef>
              <a:spcAft>
                <a:spcPts val="0"/>
              </a:spcAft>
            </a:pPr>
            <a:r>
              <a:rPr lang="en-US" sz="1900" spc="155">
                <a:solidFill>
                  <a:srgbClr val="FFFFFF"/>
                </a:solidFill>
                <a:latin typeface="Franklin Gothic Medium" panose="02020603050405020304" pitchFamily="2"/>
              </a:rPr>
              <a:t>Behavioral </a:t>
            </a:r>
          </a:p>
          <a:p>
            <a:pPr marL="91440" marR="0" indent="0" algn="l">
              <a:lnSpc>
                <a:spcPts val="2300"/>
              </a:lnSpc>
              <a:spcBef>
                <a:spcPts val="0"/>
              </a:spcBef>
              <a:spcAft>
                <a:spcPts val="26080"/>
              </a:spcAft>
            </a:pPr>
            <a:r>
              <a:rPr lang="en-US" sz="1900" spc="130">
                <a:solidFill>
                  <a:srgbClr val="FFFFFF"/>
                </a:solidFill>
                <a:latin typeface="Franklin Gothic Medium" panose="02020603050405020304" pitchFamily="2"/>
              </a:rPr>
              <a:t>Health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61" name="Text Placeholder 16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60">
                <a:solidFill>
                  <a:srgbClr val="FFFFFF"/>
                </a:solidFill>
                <a:latin typeface="Franklin Gothic Medium" panose="02020603050405020304" pitchFamily="2"/>
              </a:rPr>
              <a:t>BY PETITION </a:t>
            </a:r>
          </a:p>
        </p:txBody>
      </p:sp>
      <p:sp>
        <p:nvSpPr>
          <p:cNvPr id="162" name="Text Placeholder 16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0" rIns="0" bIns="0" anchor="t"/>
          <a:lstStyle/>
          <a:p>
            <a:pPr marL="411480" marR="0" indent="0" algn="l">
              <a:lnSpc>
                <a:spcPts val="1900"/>
              </a:lnSpc>
              <a:spcAft>
                <a:spcPts val="0"/>
              </a:spcAft>
            </a:pPr>
            <a:r>
              <a:rPr lang="en-US" sz="1400" spc="0">
                <a:solidFill>
                  <a:srgbClr val="0E163E"/>
                </a:solidFill>
                <a:latin typeface="Franklin Gothic Medium" panose="02020603050405020304" pitchFamily="2"/>
              </a:rPr>
              <a:t>Commitment by Petition follows the process below: </a:t>
            </a:r>
            <a:br/>
            <a:r>
              <a:rPr lang="en-US" sz="1400" spc="0">
                <a:solidFill>
                  <a:srgbClr val="0E163E"/>
                </a:solidFill>
                <a:latin typeface="Franklin Gothic Medium" panose="02020603050405020304" pitchFamily="2"/>
              </a:rPr>
              <a:t>Individual completing petition: </a:t>
            </a:r>
          </a:p>
          <a:p>
            <a:pPr marL="914400" marR="457200" indent="182880" algn="l">
              <a:lnSpc>
                <a:spcPts val="1700"/>
              </a:lnSpc>
              <a:spcBef>
                <a:spcPts val="335"/>
              </a:spcBef>
              <a:spcAft>
                <a:spcPts val="0"/>
              </a:spcAft>
              <a:buFont typeface="Franklin Gothic Medium"/>
              <a:buChar char="l"/>
            </a:pPr>
            <a:r>
              <a:rPr lang="en-US" sz="1400" spc="0">
                <a:solidFill>
                  <a:srgbClr val="0E163E"/>
                </a:solidFill>
                <a:latin typeface="Franklin Gothic Medium" panose="02020603050405020304" pitchFamily="2"/>
              </a:rPr>
              <a:t>Any person, 18 years of age or older, may complete a petition stating the factual basis for concluding that the individual is seriously mentally ill and in such condition that immediate intervention is necessary to protect the individual from physical harm to self or others </a:t>
            </a:r>
          </a:p>
          <a:p>
            <a:pPr marL="731520" marR="0" indent="182880" algn="l">
              <a:lnSpc>
                <a:spcPts val="1400"/>
              </a:lnSpc>
              <a:spcBef>
                <a:spcPts val="605"/>
              </a:spcBef>
              <a:spcAft>
                <a:spcPts val="0"/>
              </a:spcAft>
              <a:buFont typeface="Franklin Gothic Medium"/>
              <a:buChar char="l"/>
            </a:pPr>
            <a:r>
              <a:rPr lang="en-US" sz="1400" spc="-10">
                <a:solidFill>
                  <a:srgbClr val="0E163E"/>
                </a:solidFill>
                <a:latin typeface="Franklin Gothic Medium" panose="02020603050405020304" pitchFamily="2"/>
              </a:rPr>
              <a:t>The person completing the petition must have personal knowledge of the individual’s behaviors </a:t>
            </a:r>
          </a:p>
          <a:p>
            <a:pPr marL="411480" marR="0" indent="182880" algn="l">
              <a:lnSpc>
                <a:spcPts val="2000"/>
              </a:lnSpc>
              <a:spcBef>
                <a:spcPts val="0"/>
              </a:spcBef>
              <a:spcAft>
                <a:spcPts val="0"/>
              </a:spcAft>
              <a:buFont typeface="Franklin Gothic Medium"/>
              <a:buChar char="l"/>
            </a:pPr>
            <a:r>
              <a:rPr lang="en-US" sz="1400" spc="0">
                <a:solidFill>
                  <a:srgbClr val="0E163E"/>
                </a:solidFill>
                <a:latin typeface="Franklin Gothic Medium" panose="02020603050405020304" pitchFamily="2"/>
              </a:rPr>
              <a:t>The petition is submitted to the County Board of Mental Illness </a:t>
            </a:r>
            <a:br/>
            <a:r>
              <a:rPr lang="en-US" sz="1400" spc="0">
                <a:solidFill>
                  <a:srgbClr val="0E163E"/>
                </a:solidFill>
                <a:latin typeface="Franklin Gothic Medium" panose="02020603050405020304" pitchFamily="2"/>
              </a:rPr>
              <a:t>County Board of Mental Illness </a:t>
            </a:r>
          </a:p>
          <a:p>
            <a:pPr marL="914400" marR="457200" indent="182880" algn="just">
              <a:lnSpc>
                <a:spcPts val="1700"/>
              </a:lnSpc>
              <a:spcBef>
                <a:spcPts val="340"/>
              </a:spcBef>
              <a:spcAft>
                <a:spcPts val="0"/>
              </a:spcAft>
              <a:buFont typeface="Franklin Gothic Medium"/>
              <a:buChar char="l"/>
            </a:pPr>
            <a:r>
              <a:rPr lang="en-US" sz="1400" spc="0">
                <a:solidFill>
                  <a:srgbClr val="0E163E"/>
                </a:solidFill>
                <a:latin typeface="Franklin Gothic Medium" panose="02020603050405020304" pitchFamily="2"/>
              </a:rPr>
              <a:t>Based on the petition, the County Board of Mental Illness makes a determination on whether to issue an emergency warrant for the individual to be taken into custody </a:t>
            </a:r>
          </a:p>
          <a:p>
            <a:pPr marL="411480" marR="0" indent="0" algn="l">
              <a:lnSpc>
                <a:spcPts val="1500"/>
              </a:lnSpc>
              <a:spcBef>
                <a:spcPts val="510"/>
              </a:spcBef>
              <a:spcAft>
                <a:spcPts val="0"/>
              </a:spcAft>
            </a:pPr>
            <a:r>
              <a:rPr lang="en-US" sz="1400" spc="-20">
                <a:solidFill>
                  <a:srgbClr val="0E163E"/>
                </a:solidFill>
                <a:latin typeface="Franklin Gothic Medium" panose="02020603050405020304" pitchFamily="2"/>
              </a:rPr>
              <a:t>Law Enforcement </a:t>
            </a:r>
          </a:p>
          <a:p>
            <a:pPr marL="914400" marR="594360" indent="182880" algn="l">
              <a:lnSpc>
                <a:spcPts val="1700"/>
              </a:lnSpc>
              <a:spcBef>
                <a:spcPts val="350"/>
              </a:spcBef>
              <a:spcAft>
                <a:spcPts val="0"/>
              </a:spcAft>
              <a:buFont typeface="Franklin Gothic Medium"/>
              <a:buChar char="l"/>
            </a:pPr>
            <a:r>
              <a:rPr lang="en-US" sz="1400" spc="0">
                <a:solidFill>
                  <a:srgbClr val="0E163E"/>
                </a:solidFill>
                <a:latin typeface="Franklin Gothic Medium" panose="02020603050405020304" pitchFamily="2"/>
              </a:rPr>
              <a:t>If a warrant is issued, law enforcement will take the individual into custody and advise them of their rights in both written and verbal form </a:t>
            </a:r>
          </a:p>
          <a:p>
            <a:pPr marL="411480" marR="0" indent="182880" algn="l">
              <a:lnSpc>
                <a:spcPts val="2000"/>
              </a:lnSpc>
              <a:spcBef>
                <a:spcPts val="0"/>
              </a:spcBef>
              <a:spcAft>
                <a:spcPts val="0"/>
              </a:spcAft>
              <a:buFont typeface="Franklin Gothic Medium"/>
              <a:buChar char="l"/>
            </a:pPr>
            <a:r>
              <a:rPr lang="en-US" sz="1400" spc="0">
                <a:solidFill>
                  <a:srgbClr val="0E163E"/>
                </a:solidFill>
                <a:latin typeface="Franklin Gothic Medium" panose="02020603050405020304" pitchFamily="2"/>
              </a:rPr>
              <a:t>The individual is taken to an appropriate regional facility </a:t>
            </a:r>
            <a:br/>
            <a:r>
              <a:rPr lang="en-US" sz="1400" spc="0">
                <a:solidFill>
                  <a:srgbClr val="0E163E"/>
                </a:solidFill>
                <a:latin typeface="Franklin Gothic Medium" panose="02020603050405020304" pitchFamily="2"/>
              </a:rPr>
              <a:t>QMHP </a:t>
            </a:r>
          </a:p>
          <a:p>
            <a:pPr marL="914400" marR="457200" indent="182880" algn="just">
              <a:lnSpc>
                <a:spcPts val="1700"/>
              </a:lnSpc>
              <a:spcBef>
                <a:spcPts val="350"/>
              </a:spcBef>
              <a:spcAft>
                <a:spcPts val="0"/>
              </a:spcAft>
              <a:buFont typeface="Franklin Gothic Medium"/>
              <a:buChar char="l"/>
            </a:pPr>
            <a:r>
              <a:rPr lang="en-US" sz="1400" spc="0">
                <a:solidFill>
                  <a:srgbClr val="0E163E"/>
                </a:solidFill>
                <a:latin typeface="Franklin Gothic Medium" panose="02020603050405020304" pitchFamily="2"/>
              </a:rPr>
              <a:t>A QMHP examination is completed within 24 hours and the results of the examination are reported to the County Board of Mental Illness </a:t>
            </a:r>
          </a:p>
          <a:p>
            <a:pPr marL="411480" marR="868680" indent="0" algn="just">
              <a:lnSpc>
                <a:spcPts val="1700"/>
              </a:lnSpc>
              <a:spcBef>
                <a:spcPts val="1630"/>
              </a:spcBef>
              <a:spcAft>
                <a:spcPts val="0"/>
              </a:spcAft>
            </a:pPr>
            <a:r>
              <a:rPr lang="en-US" sz="1400" spc="0">
                <a:solidFill>
                  <a:srgbClr val="0E163E"/>
                </a:solidFill>
                <a:latin typeface="Franklin Gothic Medium" panose="02020603050405020304" pitchFamily="2"/>
              </a:rPr>
              <a:t>Based on both the petition and the QMHP examination, the County Board of Mental Illness will make a determination on whether to release the individual or hold them until a hearing can be held </a:t>
            </a:r>
          </a:p>
          <a:p>
            <a:pPr marL="6949440" marR="0" indent="0" algn="l">
              <a:lnSpc>
                <a:spcPts val="1800"/>
              </a:lnSpc>
              <a:spcBef>
                <a:spcPts val="675"/>
              </a:spcBef>
              <a:spcAft>
                <a:spcPts val="0"/>
              </a:spcAft>
            </a:pPr>
            <a:r>
              <a:rPr lang="en-US" sz="1650" spc="130">
                <a:solidFill>
                  <a:srgbClr val="0E163E"/>
                </a:solidFill>
                <a:latin typeface="Franklin Gothic Medium" panose="02020603050405020304" pitchFamily="2"/>
              </a:rPr>
              <a:t>SDCL 27A-10-1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65" name="Text Placeholder 16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a:solidFill>
                  <a:srgbClr val="FFFFFF"/>
                </a:solidFill>
                <a:latin typeface="Franklin Gothic Medium" panose="02020603050405020304" pitchFamily="2"/>
              </a:rPr>
              <a:t>LAW ENFORCEMENT HOLD </a:t>
            </a:r>
          </a:p>
        </p:txBody>
      </p:sp>
      <p:sp>
        <p:nvSpPr>
          <p:cNvPr id="166" name="Text Placeholder 16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9380" rIns="0" bIns="0" anchor="t">
            <a:normAutofit fontScale="95000"/>
          </a:bodyPr>
          <a:lstStyle/>
          <a:p>
            <a:pPr marL="411480" marR="0" indent="0" algn="l">
              <a:lnSpc>
                <a:spcPts val="1800"/>
              </a:lnSpc>
              <a:spcAft>
                <a:spcPts val="0"/>
              </a:spcAft>
            </a:pPr>
            <a:r>
              <a:rPr lang="en-US" sz="1900" spc="20">
                <a:solidFill>
                  <a:srgbClr val="0E163E"/>
                </a:solidFill>
                <a:latin typeface="Franklin Gothic Medium" panose="02020603050405020304" pitchFamily="2"/>
              </a:rPr>
              <a:t>Law enforcement may place an individual on a 24 hour hold if there is probable </a:t>
            </a:r>
          </a:p>
          <a:p>
            <a:pPr marL="411480" marR="0" indent="0" algn="l">
              <a:lnSpc>
                <a:spcPts val="1800"/>
              </a:lnSpc>
              <a:spcBef>
                <a:spcPts val="5"/>
              </a:spcBef>
              <a:spcAft>
                <a:spcPts val="0"/>
              </a:spcAft>
            </a:pPr>
            <a:r>
              <a:rPr lang="en-US" sz="1900" spc="20">
                <a:solidFill>
                  <a:srgbClr val="0E163E"/>
                </a:solidFill>
                <a:latin typeface="Franklin Gothic Medium" panose="02020603050405020304" pitchFamily="2"/>
              </a:rPr>
              <a:t>cause to believe that the individual is seriously mentally ill and in such condition </a:t>
            </a:r>
          </a:p>
          <a:p>
            <a:pPr marL="411480" marR="0" indent="0" algn="l">
              <a:lnSpc>
                <a:spcPts val="1800"/>
              </a:lnSpc>
              <a:spcBef>
                <a:spcPts val="0"/>
              </a:spcBef>
              <a:spcAft>
                <a:spcPts val="0"/>
              </a:spcAft>
            </a:pPr>
            <a:r>
              <a:rPr lang="en-US" sz="1900" spc="20">
                <a:solidFill>
                  <a:srgbClr val="0E163E"/>
                </a:solidFill>
                <a:latin typeface="Franklin Gothic Medium" panose="02020603050405020304" pitchFamily="2"/>
              </a:rPr>
              <a:t>that immediate intervention is necessary to protect the individual from physical </a:t>
            </a:r>
          </a:p>
          <a:p>
            <a:pPr marL="411480" marR="0" indent="0" algn="l">
              <a:lnSpc>
                <a:spcPts val="1800"/>
              </a:lnSpc>
              <a:spcBef>
                <a:spcPts val="5"/>
              </a:spcBef>
              <a:spcAft>
                <a:spcPts val="0"/>
              </a:spcAft>
            </a:pPr>
            <a:r>
              <a:rPr lang="en-US" sz="1900" spc="10">
                <a:solidFill>
                  <a:srgbClr val="0E163E"/>
                </a:solidFill>
                <a:latin typeface="Franklin Gothic Medium" panose="02020603050405020304" pitchFamily="2"/>
              </a:rPr>
              <a:t>harm to self or others. </a:t>
            </a:r>
          </a:p>
          <a:p>
            <a:pPr marL="411480" marR="0" indent="0" algn="l">
              <a:lnSpc>
                <a:spcPts val="1500"/>
              </a:lnSpc>
              <a:spcBef>
                <a:spcPts val="2365"/>
              </a:spcBef>
              <a:spcAft>
                <a:spcPts val="0"/>
              </a:spcAft>
            </a:pPr>
            <a:r>
              <a:rPr lang="en-US" sz="1500" spc="15">
                <a:solidFill>
                  <a:srgbClr val="0E163E"/>
                </a:solidFill>
                <a:latin typeface="Franklin Gothic Medium" panose="02020603050405020304" pitchFamily="2"/>
              </a:rPr>
              <a:t>Law Enforcement </a:t>
            </a:r>
          </a:p>
          <a:p>
            <a:pPr marL="914400" marR="411480" indent="182880" algn="l">
              <a:lnSpc>
                <a:spcPts val="1300"/>
              </a:lnSpc>
              <a:spcBef>
                <a:spcPts val="320"/>
              </a:spcBef>
              <a:spcAft>
                <a:spcPts val="0"/>
              </a:spcAft>
              <a:buFont typeface="Franklin Gothic Medium"/>
              <a:buChar char="l"/>
            </a:pPr>
            <a:r>
              <a:rPr lang="en-US" sz="1400" spc="0">
                <a:solidFill>
                  <a:srgbClr val="0E163E"/>
                </a:solidFill>
                <a:latin typeface="Franklin Gothic Medium" panose="02020603050405020304" pitchFamily="2"/>
              </a:rPr>
              <a:t>The law enforcement officer completing the petition must have personal knowledge of the individual’s behaviors </a:t>
            </a:r>
          </a:p>
          <a:p>
            <a:pPr marL="914400" marR="457200" indent="182880" algn="l">
              <a:lnSpc>
                <a:spcPts val="1300"/>
              </a:lnSpc>
              <a:spcBef>
                <a:spcPts val="355"/>
              </a:spcBef>
              <a:spcAft>
                <a:spcPts val="0"/>
              </a:spcAft>
              <a:buFont typeface="Franklin Gothic Medium"/>
              <a:buChar char="l"/>
            </a:pPr>
            <a:r>
              <a:rPr lang="en-US" sz="1400" spc="0">
                <a:solidFill>
                  <a:srgbClr val="0E163E"/>
                </a:solidFill>
                <a:latin typeface="Franklin Gothic Medium" panose="02020603050405020304" pitchFamily="2"/>
              </a:rPr>
              <a:t>A petition must be filed with the County Board of Mental Illness within 24 hours after the individual is taken into custody or the individual must be released </a:t>
            </a:r>
          </a:p>
          <a:p>
            <a:pPr marL="914400" marR="1005840" indent="182880" algn="l">
              <a:lnSpc>
                <a:spcPts val="1300"/>
              </a:lnSpc>
              <a:spcBef>
                <a:spcPts val="345"/>
              </a:spcBef>
              <a:spcAft>
                <a:spcPts val="0"/>
              </a:spcAft>
              <a:buFont typeface="Franklin Gothic Medium"/>
              <a:buChar char="l"/>
            </a:pPr>
            <a:r>
              <a:rPr lang="en-US" sz="1400" spc="0">
                <a:solidFill>
                  <a:srgbClr val="0E163E"/>
                </a:solidFill>
                <a:latin typeface="Franklin Gothic Medium" panose="02020603050405020304" pitchFamily="2"/>
              </a:rPr>
              <a:t>If placed on a hold, the individual is advised of their rights in both written and verbal form and transported to an appropriate regional facility </a:t>
            </a:r>
          </a:p>
          <a:p>
            <a:pPr marL="411480" marR="0" indent="0" algn="l">
              <a:lnSpc>
                <a:spcPts val="1500"/>
              </a:lnSpc>
              <a:spcBef>
                <a:spcPts val="1745"/>
              </a:spcBef>
              <a:spcAft>
                <a:spcPts val="0"/>
              </a:spcAft>
            </a:pPr>
            <a:r>
              <a:rPr lang="en-US" sz="1500" spc="15">
                <a:solidFill>
                  <a:srgbClr val="0E163E"/>
                </a:solidFill>
                <a:latin typeface="Franklin Gothic Medium" panose="02020603050405020304" pitchFamily="2"/>
              </a:rPr>
              <a:t>QMHP </a:t>
            </a:r>
          </a:p>
          <a:p>
            <a:pPr marL="914400" marR="0" indent="182880" algn="l">
              <a:lnSpc>
                <a:spcPts val="1300"/>
              </a:lnSpc>
              <a:spcBef>
                <a:spcPts val="325"/>
              </a:spcBef>
              <a:spcAft>
                <a:spcPts val="0"/>
              </a:spcAft>
              <a:buFont typeface="Franklin Gothic Medium"/>
              <a:buChar char="l"/>
            </a:pPr>
            <a:r>
              <a:rPr lang="en-US" sz="1400" spc="-10">
                <a:solidFill>
                  <a:srgbClr val="0E163E"/>
                </a:solidFill>
                <a:latin typeface="Franklin Gothic Medium" panose="02020603050405020304" pitchFamily="2"/>
              </a:rPr>
              <a:t>A QMHP examination must be completed within 24 hours after the individual is taken into custody </a:t>
            </a:r>
          </a:p>
          <a:p>
            <a:pPr marL="411480" marR="457200" indent="0" algn="l">
              <a:lnSpc>
                <a:spcPts val="1500"/>
              </a:lnSpc>
              <a:spcBef>
                <a:spcPts val="2320"/>
              </a:spcBef>
              <a:spcAft>
                <a:spcPts val="0"/>
              </a:spcAft>
            </a:pPr>
            <a:r>
              <a:rPr lang="en-US" sz="1500" spc="0">
                <a:solidFill>
                  <a:srgbClr val="0E163E"/>
                </a:solidFill>
                <a:latin typeface="Franklin Gothic Medium" panose="02020603050405020304" pitchFamily="2"/>
              </a:rPr>
              <a:t>Based on both the petition and the QMHP examination, the County Board of Mental Illness will make a determination on whether to release the individual or hold them until a hearing can be held. </a:t>
            </a:r>
          </a:p>
          <a:p>
            <a:pPr marL="6766560" marR="0" indent="0" algn="l">
              <a:lnSpc>
                <a:spcPts val="2200"/>
              </a:lnSpc>
              <a:spcBef>
                <a:spcPts val="2630"/>
              </a:spcBef>
              <a:spcAft>
                <a:spcPts val="1910"/>
              </a:spcAft>
            </a:pPr>
            <a:r>
              <a:rPr lang="en-US" sz="1900" spc="105">
                <a:solidFill>
                  <a:srgbClr val="0E163E"/>
                </a:solidFill>
                <a:latin typeface="Franklin Gothic Medium" panose="02020603050405020304" pitchFamily="2"/>
              </a:rPr>
              <a:t>SDCL 27A-10-3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69" name="Text Placeholder 16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NOTICE OF RIGHTS </a:t>
            </a:r>
          </a:p>
        </p:txBody>
      </p:sp>
      <p:sp>
        <p:nvSpPr>
          <p:cNvPr id="170" name="Text Placeholder 16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9540" rIns="0" bIns="0" anchor="t">
            <a:normAutofit fontScale="95000"/>
          </a:bodyPr>
          <a:lstStyle/>
          <a:p>
            <a:pPr marL="411480" marR="0" indent="0" algn="l">
              <a:lnSpc>
                <a:spcPts val="2000"/>
              </a:lnSpc>
              <a:spcAft>
                <a:spcPts val="0"/>
              </a:spcAft>
            </a:pPr>
            <a:r>
              <a:rPr lang="en-US" sz="2250" spc="80">
                <a:solidFill>
                  <a:srgbClr val="0E163E"/>
                </a:solidFill>
                <a:latin typeface="Franklin Gothic Medium" panose="02020603050405020304" pitchFamily="2"/>
              </a:rPr>
              <a:t>Immediately after an individual is taken into custody, she/he </a:t>
            </a:r>
          </a:p>
          <a:p>
            <a:pPr marL="411480" marR="0" indent="0" algn="l">
              <a:lnSpc>
                <a:spcPts val="2000"/>
              </a:lnSpc>
              <a:spcBef>
                <a:spcPts val="0"/>
              </a:spcBef>
              <a:spcAft>
                <a:spcPts val="0"/>
              </a:spcAft>
            </a:pPr>
            <a:r>
              <a:rPr lang="en-US" sz="2250" spc="75">
                <a:solidFill>
                  <a:srgbClr val="0E163E"/>
                </a:solidFill>
                <a:latin typeface="Franklin Gothic Medium" panose="02020603050405020304" pitchFamily="2"/>
              </a:rPr>
              <a:t>must be notified both orally and in writing of the following </a:t>
            </a:r>
          </a:p>
          <a:p>
            <a:pPr marL="411480" marR="0" indent="0" algn="l">
              <a:lnSpc>
                <a:spcPts val="2000"/>
              </a:lnSpc>
              <a:spcBef>
                <a:spcPts val="0"/>
              </a:spcBef>
              <a:spcAft>
                <a:spcPts val="0"/>
              </a:spcAft>
            </a:pPr>
            <a:r>
              <a:rPr lang="en-US" sz="2250" spc="30">
                <a:solidFill>
                  <a:srgbClr val="0E163E"/>
                </a:solidFill>
                <a:latin typeface="Franklin Gothic Medium" panose="02020603050405020304" pitchFamily="2"/>
              </a:rPr>
              <a:t>rights: </a:t>
            </a:r>
          </a:p>
          <a:p>
            <a:pPr marL="1188720" marR="0" indent="182880" algn="l">
              <a:lnSpc>
                <a:spcPts val="1500"/>
              </a:lnSpc>
              <a:spcBef>
                <a:spcPts val="425"/>
              </a:spcBef>
              <a:spcAft>
                <a:spcPts val="0"/>
              </a:spcAft>
              <a:buFont typeface="Franklin Gothic Medium"/>
              <a:buChar char="l"/>
            </a:pPr>
            <a:r>
              <a:rPr lang="en-US" sz="1650" spc="45">
                <a:solidFill>
                  <a:srgbClr val="0E163E"/>
                </a:solidFill>
                <a:latin typeface="Franklin Gothic Medium" panose="02020603050405020304" pitchFamily="2"/>
              </a:rPr>
              <a:t>The right to immediately contact a person of their choice </a:t>
            </a:r>
          </a:p>
          <a:p>
            <a:pPr marL="1188720" marR="0" indent="182880" algn="l">
              <a:lnSpc>
                <a:spcPts val="1500"/>
              </a:lnSpc>
              <a:spcBef>
                <a:spcPts val="435"/>
              </a:spcBef>
              <a:spcAft>
                <a:spcPts val="0"/>
              </a:spcAft>
              <a:buFont typeface="Franklin Gothic Medium"/>
              <a:buChar char="l"/>
            </a:pPr>
            <a:r>
              <a:rPr lang="en-US" sz="1650" spc="45">
                <a:solidFill>
                  <a:srgbClr val="0E163E"/>
                </a:solidFill>
                <a:latin typeface="Franklin Gothic Medium" panose="02020603050405020304" pitchFamily="2"/>
              </a:rPr>
              <a:t>The right to immediately contact and be represented by an attorney </a:t>
            </a:r>
          </a:p>
          <a:p>
            <a:pPr marL="1188720" marR="502920" indent="182880" algn="l">
              <a:lnSpc>
                <a:spcPts val="1500"/>
              </a:lnSpc>
              <a:spcBef>
                <a:spcPts val="415"/>
              </a:spcBef>
              <a:spcAft>
                <a:spcPts val="0"/>
              </a:spcAft>
              <a:buFont typeface="Franklin Gothic Medium"/>
              <a:buChar char="l"/>
            </a:pPr>
            <a:r>
              <a:rPr lang="en-US" sz="1650" spc="50">
                <a:solidFill>
                  <a:srgbClr val="0E163E"/>
                </a:solidFill>
                <a:latin typeface="Franklin Gothic Medium" panose="02020603050405020304" pitchFamily="2"/>
              </a:rPr>
              <a:t>That the individual will be examined by a qualified mental health professional, designated by the Chair of the County Board of Mental Illness, within 24 hours of being taken into custody to determine whether custody should be continued </a:t>
            </a:r>
          </a:p>
          <a:p>
            <a:pPr marL="1188720" marR="0" indent="182880" algn="l">
              <a:lnSpc>
                <a:spcPts val="1500"/>
              </a:lnSpc>
              <a:spcBef>
                <a:spcPts val="455"/>
              </a:spcBef>
              <a:spcAft>
                <a:spcPts val="0"/>
              </a:spcAft>
              <a:buFont typeface="Franklin Gothic Medium"/>
              <a:buChar char="l"/>
            </a:pPr>
            <a:r>
              <a:rPr lang="en-US" sz="1650" spc="45">
                <a:solidFill>
                  <a:srgbClr val="0E163E"/>
                </a:solidFill>
                <a:latin typeface="Franklin Gothic Medium" panose="02020603050405020304" pitchFamily="2"/>
              </a:rPr>
              <a:t>The right, if custody is continued, to an independent examination </a:t>
            </a:r>
          </a:p>
          <a:p>
            <a:pPr marL="1188720" marR="548640" indent="182880" algn="l">
              <a:lnSpc>
                <a:spcPts val="1500"/>
              </a:lnSpc>
              <a:spcBef>
                <a:spcPts val="440"/>
              </a:spcBef>
              <a:spcAft>
                <a:spcPts val="0"/>
              </a:spcAft>
              <a:buFont typeface="Franklin Gothic Medium"/>
              <a:buChar char="l"/>
            </a:pPr>
            <a:r>
              <a:rPr lang="en-US" sz="1650" spc="0">
                <a:solidFill>
                  <a:srgbClr val="0E163E"/>
                </a:solidFill>
                <a:latin typeface="Franklin Gothic Medium" panose="02020603050405020304" pitchFamily="2"/>
              </a:rPr>
              <a:t>That should custody be continued, the right to a hearing within 5 to 7 days, depending on if there are weekends and/or holidays </a:t>
            </a:r>
          </a:p>
          <a:p>
            <a:pPr marL="731520" marR="0" indent="0" algn="l">
              <a:lnSpc>
                <a:spcPts val="2200"/>
              </a:lnSpc>
              <a:spcBef>
                <a:spcPts val="1740"/>
              </a:spcBef>
              <a:spcAft>
                <a:spcPts val="0"/>
              </a:spcAft>
            </a:pPr>
            <a:r>
              <a:rPr lang="en-US" sz="1950" spc="30">
                <a:solidFill>
                  <a:srgbClr val="0E163E"/>
                </a:solidFill>
                <a:latin typeface="Franklin Gothic Medium" panose="02020603050405020304" pitchFamily="2"/>
              </a:rPr>
              <a:t>Post-Commitment Treatment </a:t>
            </a:r>
          </a:p>
          <a:p>
            <a:pPr marL="1188720" marR="457200" indent="182880" algn="l">
              <a:lnSpc>
                <a:spcPts val="1500"/>
              </a:lnSpc>
              <a:spcBef>
                <a:spcPts val="405"/>
              </a:spcBef>
              <a:spcAft>
                <a:spcPts val="0"/>
              </a:spcAft>
              <a:buFont typeface="Franklin Gothic Medium"/>
              <a:buChar char="l"/>
            </a:pPr>
            <a:r>
              <a:rPr lang="en-US" sz="1650" spc="0">
                <a:solidFill>
                  <a:srgbClr val="0E163E"/>
                </a:solidFill>
                <a:latin typeface="Franklin Gothic Medium" panose="02020603050405020304" pitchFamily="2"/>
              </a:rPr>
              <a:t>The cost of any post-commitment treatment, medication and any hearing relating to medication, any post-commitment proceedings, including habeas corpus, any additional examinations requested by the individual, and costs of court-appointed counsel are the individual’s responsibility and a lien may be filed upon the individual’s real and personal property to ensure payment. </a:t>
            </a:r>
          </a:p>
          <a:p>
            <a:pPr marL="6949440" marR="0" indent="0" algn="l">
              <a:lnSpc>
                <a:spcPts val="2200"/>
              </a:lnSpc>
              <a:spcBef>
                <a:spcPts val="1960"/>
              </a:spcBef>
              <a:spcAft>
                <a:spcPts val="915"/>
              </a:spcAft>
            </a:pPr>
            <a:r>
              <a:rPr lang="en-US" sz="1950" spc="40">
                <a:solidFill>
                  <a:srgbClr val="0E163E"/>
                </a:solidFill>
                <a:latin typeface="Franklin Gothic Medium" panose="02020603050405020304" pitchFamily="2"/>
              </a:rPr>
              <a:t>SDCL 27A-10-5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73" name="Text Placeholder 17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MOBILE CRISIS TEAM </a:t>
            </a:r>
          </a:p>
        </p:txBody>
      </p:sp>
      <p:sp>
        <p:nvSpPr>
          <p:cNvPr id="174" name="Text Placeholder 173"/>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3030" rIns="0" bIns="0" anchor="t">
            <a:normAutofit fontScale="95000"/>
          </a:bodyPr>
          <a:lstStyle/>
          <a:p>
            <a:pPr marL="365760" marR="0" indent="0" algn="l">
              <a:lnSpc>
                <a:spcPts val="3500"/>
              </a:lnSpc>
              <a:spcAft>
                <a:spcPts val="0"/>
              </a:spcAft>
            </a:pPr>
            <a:r>
              <a:rPr lang="en-US" sz="3150" spc="55">
                <a:solidFill>
                  <a:srgbClr val="0E163E"/>
                </a:solidFill>
                <a:latin typeface="Franklin Gothic Medium" panose="02020603050405020304" pitchFamily="2"/>
              </a:rPr>
              <a:t>A Mobile Crisis Team is an interdisciplinary </a:t>
            </a:r>
          </a:p>
          <a:p>
            <a:pPr marL="365760" marR="0" indent="0" algn="l">
              <a:lnSpc>
                <a:spcPts val="3400"/>
              </a:lnSpc>
              <a:spcBef>
                <a:spcPts val="0"/>
              </a:spcBef>
              <a:spcAft>
                <a:spcPts val="0"/>
              </a:spcAft>
            </a:pPr>
            <a:r>
              <a:rPr lang="en-US" sz="3150" spc="45">
                <a:solidFill>
                  <a:srgbClr val="0E163E"/>
                </a:solidFill>
                <a:latin typeface="Franklin Gothic Medium" panose="02020603050405020304" pitchFamily="2"/>
              </a:rPr>
              <a:t>team of one or more mental health </a:t>
            </a:r>
          </a:p>
          <a:p>
            <a:pPr marL="365760" marR="0" indent="0" algn="l">
              <a:lnSpc>
                <a:spcPts val="3500"/>
              </a:lnSpc>
              <a:spcBef>
                <a:spcPts val="0"/>
              </a:spcBef>
              <a:spcAft>
                <a:spcPts val="0"/>
              </a:spcAft>
            </a:pPr>
            <a:r>
              <a:rPr lang="en-US" sz="3150" spc="35">
                <a:solidFill>
                  <a:srgbClr val="0E163E"/>
                </a:solidFill>
                <a:latin typeface="Franklin Gothic Medium" panose="02020603050405020304" pitchFamily="2"/>
              </a:rPr>
              <a:t>professionals </a:t>
            </a:r>
          </a:p>
          <a:p>
            <a:pPr marL="777240" marR="0" indent="137160" algn="l">
              <a:lnSpc>
                <a:spcPts val="3000"/>
              </a:lnSpc>
              <a:spcBef>
                <a:spcPts val="690"/>
              </a:spcBef>
              <a:spcAft>
                <a:spcPts val="0"/>
              </a:spcAft>
              <a:buFont typeface="Franklin Gothic Medium"/>
              <a:buChar char="l"/>
            </a:pPr>
            <a:r>
              <a:rPr lang="en-US" sz="2750" spc="55">
                <a:solidFill>
                  <a:srgbClr val="0E163E"/>
                </a:solidFill>
                <a:latin typeface="Franklin Gothic Medium" panose="02020603050405020304" pitchFamily="2"/>
              </a:rPr>
              <a:t>able to respond to any person in the community, </a:t>
            </a:r>
          </a:p>
          <a:p>
            <a:pPr marL="914400" marR="0" indent="0" algn="l">
              <a:lnSpc>
                <a:spcPts val="3000"/>
              </a:lnSpc>
              <a:spcBef>
                <a:spcPts val="25"/>
              </a:spcBef>
              <a:spcAft>
                <a:spcPts val="0"/>
              </a:spcAft>
            </a:pPr>
            <a:r>
              <a:rPr lang="en-US" sz="2750" spc="45">
                <a:solidFill>
                  <a:srgbClr val="0E163E"/>
                </a:solidFill>
                <a:latin typeface="Franklin Gothic Medium" panose="02020603050405020304" pitchFamily="2"/>
              </a:rPr>
              <a:t>usually visiting the person at home, for mental </a:t>
            </a:r>
          </a:p>
          <a:p>
            <a:pPr marL="914400" marR="0" indent="0" algn="l">
              <a:lnSpc>
                <a:spcPts val="3000"/>
              </a:lnSpc>
              <a:spcBef>
                <a:spcPts val="0"/>
              </a:spcBef>
              <a:spcAft>
                <a:spcPts val="0"/>
              </a:spcAft>
            </a:pPr>
            <a:r>
              <a:rPr lang="en-US" sz="2750" spc="60">
                <a:solidFill>
                  <a:srgbClr val="0E163E"/>
                </a:solidFill>
                <a:latin typeface="Franklin Gothic Medium" panose="02020603050405020304" pitchFamily="2"/>
              </a:rPr>
              <a:t>health and chemical dependency/abuse </a:t>
            </a:r>
          </a:p>
          <a:p>
            <a:pPr marL="914400" marR="0" indent="0" algn="l">
              <a:lnSpc>
                <a:spcPts val="3000"/>
              </a:lnSpc>
              <a:spcBef>
                <a:spcPts val="0"/>
              </a:spcBef>
              <a:spcAft>
                <a:spcPts val="0"/>
              </a:spcAft>
            </a:pPr>
            <a:r>
              <a:rPr lang="en-US" sz="2750" spc="25">
                <a:solidFill>
                  <a:srgbClr val="0E163E"/>
                </a:solidFill>
                <a:latin typeface="Franklin Gothic Medium" panose="02020603050405020304" pitchFamily="2"/>
              </a:rPr>
              <a:t>intervention </a:t>
            </a:r>
          </a:p>
          <a:p>
            <a:pPr marL="777240" marR="0" indent="137160" algn="l">
              <a:lnSpc>
                <a:spcPts val="2800"/>
              </a:lnSpc>
              <a:spcBef>
                <a:spcPts val="945"/>
              </a:spcBef>
              <a:spcAft>
                <a:spcPts val="0"/>
              </a:spcAft>
              <a:buFont typeface="Franklin Gothic Medium"/>
              <a:buChar char="l"/>
            </a:pPr>
            <a:r>
              <a:rPr lang="en-US" sz="2750" spc="70">
                <a:solidFill>
                  <a:srgbClr val="0E163E"/>
                </a:solidFill>
                <a:latin typeface="Franklin Gothic Medium" panose="02020603050405020304" pitchFamily="2"/>
              </a:rPr>
              <a:t>can be used as an alternative to apprehension of </a:t>
            </a:r>
          </a:p>
          <a:p>
            <a:pPr marL="914400" marR="0" indent="0" algn="l">
              <a:lnSpc>
                <a:spcPts val="3000"/>
              </a:lnSpc>
              <a:spcBef>
                <a:spcPts val="0"/>
              </a:spcBef>
              <a:spcAft>
                <a:spcPts val="0"/>
              </a:spcAft>
            </a:pPr>
            <a:r>
              <a:rPr lang="en-US" sz="2750" spc="50">
                <a:solidFill>
                  <a:srgbClr val="0E163E"/>
                </a:solidFill>
                <a:latin typeface="Franklin Gothic Medium" panose="02020603050405020304" pitchFamily="2"/>
              </a:rPr>
              <a:t>an individual and transfer to an appropriate </a:t>
            </a:r>
          </a:p>
          <a:p>
            <a:pPr marL="914400" marR="0" indent="0" algn="l">
              <a:lnSpc>
                <a:spcPts val="3000"/>
              </a:lnSpc>
              <a:spcBef>
                <a:spcPts val="45"/>
              </a:spcBef>
              <a:spcAft>
                <a:spcPts val="0"/>
              </a:spcAft>
            </a:pPr>
            <a:r>
              <a:rPr lang="en-US" sz="2750" spc="25">
                <a:solidFill>
                  <a:srgbClr val="0E163E"/>
                </a:solidFill>
                <a:latin typeface="Franklin Gothic Medium" panose="02020603050405020304" pitchFamily="2"/>
              </a:rPr>
              <a:t>regional facility </a:t>
            </a:r>
          </a:p>
          <a:p>
            <a:pPr marL="6812280" marR="0" indent="0" algn="l">
              <a:lnSpc>
                <a:spcPts val="2200"/>
              </a:lnSpc>
              <a:spcBef>
                <a:spcPts val="3195"/>
              </a:spcBef>
              <a:spcAft>
                <a:spcPts val="615"/>
              </a:spcAft>
            </a:pPr>
            <a:r>
              <a:rPr lang="en-US" sz="1900" spc="65">
                <a:solidFill>
                  <a:srgbClr val="0E163E"/>
                </a:solidFill>
                <a:latin typeface="Franklin Gothic Medium" panose="02020603050405020304" pitchFamily="2"/>
              </a:rPr>
              <a:t>SDCL 27A-10-21 </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77" name="Text Placeholder 17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10">
                <a:solidFill>
                  <a:srgbClr val="FFFFFF"/>
                </a:solidFill>
                <a:latin typeface="Franklin Gothic Medium" panose="02020603050405020304" pitchFamily="2"/>
              </a:rPr>
              <a:t>MOBILE CRISIS TEAM </a:t>
            </a:r>
            <a:r>
              <a:rPr lang="en-US" sz="1200" b="1" spc="210">
                <a:solidFill>
                  <a:srgbClr val="FFFFFF"/>
                </a:solidFill>
                <a:latin typeface="Franklin Gothic Medium" panose="02020603050405020304" pitchFamily="2"/>
              </a:rPr>
              <a:t>(CONTINUED) </a:t>
            </a:r>
          </a:p>
        </p:txBody>
      </p:sp>
      <p:sp>
        <p:nvSpPr>
          <p:cNvPr id="178" name="Text Placeholder 17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1920" rIns="0" bIns="0" anchor="t"/>
          <a:lstStyle/>
          <a:p>
            <a:pPr marL="411480" marR="548640" indent="0" algn="l">
              <a:lnSpc>
                <a:spcPts val="1600"/>
              </a:lnSpc>
              <a:spcAft>
                <a:spcPts val="0"/>
              </a:spcAft>
            </a:pPr>
            <a:r>
              <a:rPr lang="en-US" sz="1650" spc="0">
                <a:solidFill>
                  <a:srgbClr val="0E163E"/>
                </a:solidFill>
                <a:latin typeface="Franklin Gothic Medium" panose="02020603050405020304" pitchFamily="2"/>
              </a:rPr>
              <a:t>Mobile crisis teams and crisis intervention team certified law enforcement officers are able to resolve crisis events at the clinic or hospital or other location instead of solely at the individual’s home. </a:t>
            </a:r>
          </a:p>
          <a:p>
            <a:pPr marL="411480" marR="320040" indent="0" algn="l">
              <a:lnSpc>
                <a:spcPts val="1500"/>
              </a:lnSpc>
              <a:spcBef>
                <a:spcPts val="2290"/>
              </a:spcBef>
              <a:spcAft>
                <a:spcPts val="0"/>
              </a:spcAft>
            </a:pPr>
            <a:r>
              <a:rPr lang="en-US" sz="1550" spc="0">
                <a:solidFill>
                  <a:srgbClr val="0E163E"/>
                </a:solidFill>
                <a:latin typeface="Franklin Gothic Medium" panose="02020603050405020304" pitchFamily="2"/>
              </a:rPr>
              <a:t>A “crisis intervention team certified law enforcement officer” is any law enforcement officer who has undergone a comprehensive training program in crisis intervention techniques involving any person who is mentally ill or has substance abuse issues and has received certification as a crisis intervention officer by the officer's department. </a:t>
            </a:r>
          </a:p>
          <a:p>
            <a:pPr marL="640080" marR="640080" indent="228600" algn="l">
              <a:lnSpc>
                <a:spcPts val="1500"/>
              </a:lnSpc>
              <a:spcBef>
                <a:spcPts val="2305"/>
              </a:spcBef>
              <a:spcAft>
                <a:spcPts val="0"/>
              </a:spcAft>
              <a:buFont typeface="Franklin Gothic Medium"/>
              <a:buChar char="l"/>
            </a:pPr>
            <a:r>
              <a:rPr lang="en-US" sz="1550" spc="0">
                <a:solidFill>
                  <a:srgbClr val="0E163E"/>
                </a:solidFill>
                <a:latin typeface="Franklin Gothic Medium" panose="02020603050405020304" pitchFamily="2"/>
              </a:rPr>
              <a:t>If any member of the mobile crisis team or the crisis intervention team certified law enforcement officer accepts direct supervision of the individual, in writing, the member or officer may: </a:t>
            </a:r>
          </a:p>
          <a:p>
            <a:pPr marL="914400" marR="457200" indent="182880" algn="l">
              <a:lnSpc>
                <a:spcPts val="1400"/>
              </a:lnSpc>
              <a:spcBef>
                <a:spcPts val="410"/>
              </a:spcBef>
              <a:spcAft>
                <a:spcPts val="0"/>
              </a:spcAft>
              <a:buFont typeface="Franklin Gothic Medium"/>
              <a:buChar char="o"/>
            </a:pPr>
            <a:r>
              <a:rPr lang="en-US" sz="1450" spc="0">
                <a:solidFill>
                  <a:srgbClr val="0E163E"/>
                </a:solidFill>
                <a:latin typeface="Franklin Gothic Medium" panose="02020603050405020304" pitchFamily="2"/>
              </a:rPr>
              <a:t>Resolve the intervention on a voluntary basis, at the clinic or hospital, at the individual's home or other location or with the assistance of any public or private community service that the patient is willing to accept. Any team member may request the assistance of law enforcement for the voluntary transfer of the individual. </a:t>
            </a:r>
          </a:p>
          <a:p>
            <a:pPr marL="914400" marR="868680" indent="182880" algn="l">
              <a:lnSpc>
                <a:spcPts val="1400"/>
              </a:lnSpc>
              <a:spcBef>
                <a:spcPts val="340"/>
              </a:spcBef>
              <a:spcAft>
                <a:spcPts val="0"/>
              </a:spcAft>
              <a:buFont typeface="Franklin Gothic Medium"/>
              <a:buChar char="o"/>
            </a:pPr>
            <a:r>
              <a:rPr lang="en-US" sz="1450" spc="0">
                <a:solidFill>
                  <a:srgbClr val="0E163E"/>
                </a:solidFill>
                <a:latin typeface="Franklin Gothic Medium" panose="02020603050405020304" pitchFamily="2"/>
              </a:rPr>
              <a:t>Direct the law enforcement officer to proceed with the apprehension of the individual and transport the individual to either: </a:t>
            </a:r>
          </a:p>
          <a:p>
            <a:pPr marL="1188720" marR="1188720" indent="182880" algn="l">
              <a:lnSpc>
                <a:spcPts val="1400"/>
              </a:lnSpc>
              <a:spcBef>
                <a:spcPts val="360"/>
              </a:spcBef>
              <a:spcAft>
                <a:spcPts val="0"/>
              </a:spcAft>
              <a:buFont typeface="Franklin Gothic Medium"/>
              <a:buChar char="·"/>
            </a:pPr>
            <a:r>
              <a:rPr lang="en-US" sz="1450" spc="0">
                <a:solidFill>
                  <a:srgbClr val="0E163E"/>
                </a:solidFill>
                <a:latin typeface="Franklin Gothic Medium" panose="02020603050405020304" pitchFamily="2"/>
              </a:rPr>
              <a:t>An appropriate regional facility for an emergency intervention and a mental illness examination (SDCL 27A-10-6) </a:t>
            </a:r>
          </a:p>
          <a:p>
            <a:pPr marL="1188720" marR="777240" indent="182880" algn="l">
              <a:lnSpc>
                <a:spcPts val="1400"/>
              </a:lnSpc>
              <a:spcBef>
                <a:spcPts val="380"/>
              </a:spcBef>
              <a:spcAft>
                <a:spcPts val="2685"/>
              </a:spcAft>
              <a:buFont typeface="Franklin Gothic Medium"/>
              <a:buChar char="·"/>
            </a:pPr>
            <a:r>
              <a:rPr lang="en-US" sz="1450" spc="0">
                <a:solidFill>
                  <a:srgbClr val="0E163E"/>
                </a:solidFill>
                <a:latin typeface="Franklin Gothic Medium" panose="02020603050405020304" pitchFamily="2"/>
              </a:rPr>
              <a:t>An approved treatment facility offering detoxification services for chemical dependency emergencies (SDCL 34-20A-55 and 34-20A-56)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81" name="Text Placeholder 180"/>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45285" rIns="0" bIns="0" anchor="t"/>
          <a:lstStyle/>
          <a:p>
            <a:pPr marL="0" marR="0" indent="0" algn="ctr">
              <a:lnSpc>
                <a:spcPts val="5900"/>
              </a:lnSpc>
              <a:spcAft>
                <a:spcPts val="0"/>
              </a:spcAft>
            </a:pPr>
            <a:r>
              <a:rPr lang="en-US" sz="5250" b="1" spc="135">
                <a:solidFill>
                  <a:srgbClr val="FFFFFF"/>
                </a:solidFill>
                <a:latin typeface="Franklin Gothic Medium" panose="02020603050405020304" pitchFamily="2"/>
              </a:rPr>
              <a:t>INVOLUNTARY </a:t>
            </a:r>
          </a:p>
          <a:p>
            <a:pPr marL="0" marR="160020" indent="0" algn="r">
              <a:lnSpc>
                <a:spcPts val="5900"/>
              </a:lnSpc>
              <a:spcBef>
                <a:spcPts val="605"/>
              </a:spcBef>
              <a:spcAft>
                <a:spcPts val="0"/>
              </a:spcAft>
            </a:pPr>
            <a:r>
              <a:rPr lang="en-US" sz="5250" b="1" spc="190">
                <a:solidFill>
                  <a:srgbClr val="FFFFFF"/>
                </a:solidFill>
                <a:latin typeface="Franklin Gothic Medium" panose="02020603050405020304" pitchFamily="2"/>
              </a:rPr>
              <a:t>COMMITMENT OF </a:t>
            </a:r>
          </a:p>
          <a:p>
            <a:pPr marL="0" marR="160020" indent="0" algn="r">
              <a:lnSpc>
                <a:spcPts val="5900"/>
              </a:lnSpc>
              <a:spcBef>
                <a:spcPts val="605"/>
              </a:spcBef>
              <a:spcAft>
                <a:spcPts val="19785"/>
              </a:spcAft>
            </a:pPr>
            <a:r>
              <a:rPr lang="en-US" sz="5250" b="1" spc="105">
                <a:solidFill>
                  <a:srgbClr val="FFFFFF"/>
                </a:solidFill>
                <a:latin typeface="Franklin Gothic Medium" panose="02020603050405020304" pitchFamily="2"/>
              </a:rPr>
              <a:t>MINORS </a:t>
            </a:r>
          </a:p>
        </p:txBody>
      </p:sp>
      <p:sp>
        <p:nvSpPr>
          <p:cNvPr id="182" name="Text Placeholder 181"/>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4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85" name="Text Placeholder 18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b="1" spc="200">
                <a:solidFill>
                  <a:srgbClr val="FFFFFF"/>
                </a:solidFill>
                <a:latin typeface="Franklin Gothic Medium" panose="02020603050405020304" pitchFamily="2"/>
              </a:rPr>
              <a:t>INVOLUNTARY COMMITMENT CRITERIA </a:t>
            </a:r>
          </a:p>
          <a:p>
            <a:pPr marL="0" marR="0" indent="0" algn="ctr">
              <a:lnSpc>
                <a:spcPts val="3100"/>
              </a:lnSpc>
              <a:spcBef>
                <a:spcPts val="295"/>
              </a:spcBef>
              <a:spcAft>
                <a:spcPts val="1535"/>
              </a:spcAft>
            </a:pPr>
            <a:r>
              <a:rPr lang="en-US" sz="2750" b="1" spc="160">
                <a:solidFill>
                  <a:srgbClr val="FFFFFF"/>
                </a:solidFill>
                <a:latin typeface="Franklin Gothic Medium" panose="02020603050405020304" pitchFamily="2"/>
              </a:rPr>
              <a:t>FOR MINORS </a:t>
            </a:r>
          </a:p>
        </p:txBody>
      </p:sp>
      <p:sp>
        <p:nvSpPr>
          <p:cNvPr id="186" name="Text Placeholder 18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4300" rIns="0" bIns="0" anchor="t">
            <a:normAutofit fontScale="95000"/>
          </a:bodyPr>
          <a:lstStyle/>
          <a:p>
            <a:pPr marL="0" marR="0" indent="0" algn="ctr">
              <a:lnSpc>
                <a:spcPts val="2600"/>
              </a:lnSpc>
              <a:spcAft>
                <a:spcPts val="0"/>
              </a:spcAft>
            </a:pPr>
            <a:r>
              <a:rPr lang="en-US" sz="2400" spc="30">
                <a:solidFill>
                  <a:srgbClr val="0E163E"/>
                </a:solidFill>
                <a:latin typeface="Franklin Gothic Medium" panose="02020603050405020304" pitchFamily="2"/>
              </a:rPr>
              <a:t>The involuntary commitment process used for minors is similar </a:t>
            </a:r>
          </a:p>
          <a:p>
            <a:pPr marL="320040" marR="0" indent="0" algn="l">
              <a:lnSpc>
                <a:spcPts val="2500"/>
              </a:lnSpc>
              <a:spcBef>
                <a:spcPts val="325"/>
              </a:spcBef>
              <a:spcAft>
                <a:spcPts val="0"/>
              </a:spcAft>
            </a:pPr>
            <a:r>
              <a:rPr lang="en-US" sz="2400" spc="30">
                <a:solidFill>
                  <a:srgbClr val="0E163E"/>
                </a:solidFill>
                <a:latin typeface="Franklin Gothic Medium" panose="02020603050405020304" pitchFamily="2"/>
              </a:rPr>
              <a:t>to the process for adults: </a:t>
            </a:r>
          </a:p>
          <a:p>
            <a:pPr marL="731520" marR="0" indent="182880" algn="l">
              <a:lnSpc>
                <a:spcPts val="1800"/>
              </a:lnSpc>
              <a:spcBef>
                <a:spcPts val="2370"/>
              </a:spcBef>
              <a:spcAft>
                <a:spcPts val="0"/>
              </a:spcAft>
              <a:buFont typeface="Franklin Gothic Medium"/>
              <a:buChar char="l"/>
            </a:pPr>
            <a:r>
              <a:rPr lang="en-US" sz="1800" spc="20">
                <a:solidFill>
                  <a:srgbClr val="0E163E"/>
                </a:solidFill>
                <a:latin typeface="Franklin Gothic Medium" panose="02020603050405020304" pitchFamily="2"/>
              </a:rPr>
              <a:t>Minors can be involuntarily committed by a QMHP hold, by petition, or by a law </a:t>
            </a:r>
          </a:p>
          <a:p>
            <a:pPr marL="914400" marR="0" indent="0" algn="l">
              <a:lnSpc>
                <a:spcPts val="1900"/>
              </a:lnSpc>
              <a:spcBef>
                <a:spcPts val="235"/>
              </a:spcBef>
              <a:spcAft>
                <a:spcPts val="0"/>
              </a:spcAft>
            </a:pPr>
            <a:r>
              <a:rPr lang="en-US" sz="1800" spc="10">
                <a:solidFill>
                  <a:srgbClr val="0E163E"/>
                </a:solidFill>
                <a:latin typeface="Franklin Gothic Medium" panose="02020603050405020304" pitchFamily="2"/>
              </a:rPr>
              <a:t>enforcement hold </a:t>
            </a:r>
          </a:p>
          <a:p>
            <a:pPr marL="731520" marR="0" indent="182880" algn="l">
              <a:lnSpc>
                <a:spcPts val="1800"/>
              </a:lnSpc>
              <a:spcBef>
                <a:spcPts val="2105"/>
              </a:spcBef>
              <a:spcAft>
                <a:spcPts val="0"/>
              </a:spcAft>
              <a:buFont typeface="Franklin Gothic Medium"/>
              <a:buChar char="l"/>
            </a:pPr>
            <a:r>
              <a:rPr lang="en-US" sz="1800" spc="25">
                <a:solidFill>
                  <a:srgbClr val="0E163E"/>
                </a:solidFill>
                <a:latin typeface="Franklin Gothic Medium" panose="02020603050405020304" pitchFamily="2"/>
              </a:rPr>
              <a:t>The County Board of Mental Illness handles juvenile involuntary commitments </a:t>
            </a:r>
          </a:p>
          <a:p>
            <a:pPr marL="731520" marR="0" indent="182880" algn="l">
              <a:lnSpc>
                <a:spcPts val="1800"/>
              </a:lnSpc>
              <a:spcBef>
                <a:spcPts val="2085"/>
              </a:spcBef>
              <a:spcAft>
                <a:spcPts val="0"/>
              </a:spcAft>
              <a:buFont typeface="Franklin Gothic Medium"/>
              <a:buChar char="l"/>
            </a:pPr>
            <a:r>
              <a:rPr lang="en-US" sz="1800" spc="15">
                <a:solidFill>
                  <a:srgbClr val="0E163E"/>
                </a:solidFill>
                <a:latin typeface="Franklin Gothic Medium" panose="02020603050405020304" pitchFamily="2"/>
              </a:rPr>
              <a:t>A minor is entitled to a QMHP examination within 24 hours of the minor being </a:t>
            </a:r>
          </a:p>
          <a:p>
            <a:pPr marL="914400" marR="0" indent="0" algn="l">
              <a:lnSpc>
                <a:spcPts val="1900"/>
              </a:lnSpc>
              <a:spcBef>
                <a:spcPts val="230"/>
              </a:spcBef>
              <a:spcAft>
                <a:spcPts val="0"/>
              </a:spcAft>
            </a:pPr>
            <a:r>
              <a:rPr lang="en-US" sz="1800" spc="15">
                <a:solidFill>
                  <a:srgbClr val="0E163E"/>
                </a:solidFill>
                <a:latin typeface="Franklin Gothic Medium" panose="02020603050405020304" pitchFamily="2"/>
              </a:rPr>
              <a:t>held/taken into custody </a:t>
            </a:r>
          </a:p>
          <a:p>
            <a:pPr marL="731520" marR="0" indent="182880" algn="l">
              <a:lnSpc>
                <a:spcPts val="1800"/>
              </a:lnSpc>
              <a:spcBef>
                <a:spcPts val="2085"/>
              </a:spcBef>
              <a:spcAft>
                <a:spcPts val="0"/>
              </a:spcAft>
              <a:buFont typeface="Franklin Gothic Medium"/>
              <a:buChar char="l"/>
            </a:pPr>
            <a:r>
              <a:rPr lang="en-US" sz="1800" spc="20">
                <a:solidFill>
                  <a:srgbClr val="0E163E"/>
                </a:solidFill>
                <a:latin typeface="Franklin Gothic Medium" panose="02020603050405020304" pitchFamily="2"/>
              </a:rPr>
              <a:t>A petition needs to be filed with the County Board of Mental Illness within 24 </a:t>
            </a:r>
          </a:p>
          <a:p>
            <a:pPr marL="914400" marR="0" indent="0" algn="l">
              <a:lnSpc>
                <a:spcPts val="1900"/>
              </a:lnSpc>
              <a:spcBef>
                <a:spcPts val="235"/>
              </a:spcBef>
              <a:spcAft>
                <a:spcPts val="0"/>
              </a:spcAft>
            </a:pPr>
            <a:r>
              <a:rPr lang="en-US" sz="1800" spc="15">
                <a:solidFill>
                  <a:srgbClr val="0E163E"/>
                </a:solidFill>
                <a:latin typeface="Franklin Gothic Medium" panose="02020603050405020304" pitchFamily="2"/>
              </a:rPr>
              <a:t>hours of the minor being held/taken into custody or the minor will be released </a:t>
            </a:r>
          </a:p>
          <a:p>
            <a:pPr marL="731520" marR="0" indent="182880" algn="l">
              <a:lnSpc>
                <a:spcPts val="1800"/>
              </a:lnSpc>
              <a:spcBef>
                <a:spcPts val="2305"/>
              </a:spcBef>
              <a:spcAft>
                <a:spcPts val="0"/>
              </a:spcAft>
              <a:buFont typeface="Franklin Gothic Medium"/>
              <a:buChar char="l"/>
            </a:pPr>
            <a:r>
              <a:rPr lang="en-US" sz="1800" spc="25">
                <a:solidFill>
                  <a:srgbClr val="0E163E"/>
                </a:solidFill>
                <a:latin typeface="Franklin Gothic Medium" panose="02020603050405020304" pitchFamily="2"/>
              </a:rPr>
              <a:t>Based on both the petition and the QMHP examination, the County Board of </a:t>
            </a:r>
          </a:p>
          <a:p>
            <a:pPr marL="0" marR="0" indent="0" algn="ctr">
              <a:lnSpc>
                <a:spcPts val="1900"/>
              </a:lnSpc>
              <a:spcBef>
                <a:spcPts val="235"/>
              </a:spcBef>
              <a:spcAft>
                <a:spcPts val="0"/>
              </a:spcAft>
            </a:pPr>
            <a:r>
              <a:rPr lang="en-US" sz="1800" spc="15">
                <a:solidFill>
                  <a:srgbClr val="0E163E"/>
                </a:solidFill>
                <a:latin typeface="Franklin Gothic Medium" panose="02020603050405020304" pitchFamily="2"/>
              </a:rPr>
              <a:t>Mental Illness will make a determination on whether to release the minor or </a:t>
            </a:r>
          </a:p>
          <a:p>
            <a:pPr marL="914400" marR="0" indent="0" algn="l">
              <a:lnSpc>
                <a:spcPts val="1900"/>
              </a:lnSpc>
              <a:spcBef>
                <a:spcPts val="250"/>
              </a:spcBef>
              <a:spcAft>
                <a:spcPts val="2710"/>
              </a:spcAft>
            </a:pPr>
            <a:r>
              <a:rPr lang="en-US" sz="1800" spc="15">
                <a:solidFill>
                  <a:srgbClr val="0E163E"/>
                </a:solidFill>
                <a:latin typeface="Franklin Gothic Medium" panose="02020603050405020304" pitchFamily="2"/>
              </a:rPr>
              <a:t>hold them until a hearing can be held </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89" name="Text Placeholder 18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0">
                <a:solidFill>
                  <a:srgbClr val="FFFFFF"/>
                </a:solidFill>
                <a:latin typeface="Franklin Gothic Medium" panose="02020603050405020304" pitchFamily="2"/>
              </a:rPr>
              <a:t>INVOLUNTARY COMMITMENT CRITERIA </a:t>
            </a:r>
          </a:p>
          <a:p>
            <a:pPr marL="0" marR="0" indent="0" algn="ctr">
              <a:lnSpc>
                <a:spcPts val="3600"/>
              </a:lnSpc>
              <a:spcBef>
                <a:spcPts val="270"/>
              </a:spcBef>
              <a:spcAft>
                <a:spcPts val="1070"/>
              </a:spcAft>
            </a:pPr>
            <a:r>
              <a:rPr lang="en-US" sz="3100" b="1" spc="570">
                <a:solidFill>
                  <a:srgbClr val="FFFFFF"/>
                </a:solidFill>
                <a:latin typeface="Franklin Gothic Medium" panose="02020603050405020304" pitchFamily="2"/>
              </a:rPr>
              <a:t>FOR</a:t>
            </a:r>
            <a:r>
              <a:rPr lang="en-US" sz="1200" b="1" spc="570">
                <a:solidFill>
                  <a:srgbClr val="FFFFFF"/>
                </a:solidFill>
                <a:latin typeface="Franklin Gothic Medium" panose="02020603050405020304" pitchFamily="2"/>
              </a:rPr>
              <a:t>MINORS (CONTINUED) </a:t>
            </a:r>
          </a:p>
        </p:txBody>
      </p:sp>
      <p:sp>
        <p:nvSpPr>
          <p:cNvPr id="190" name="Text Placeholder 18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9380" rIns="0" bIns="0" anchor="t">
            <a:normAutofit fontScale="95000"/>
          </a:bodyPr>
          <a:lstStyle/>
          <a:p>
            <a:pPr marL="320040" marR="0" indent="0" algn="l">
              <a:lnSpc>
                <a:spcPts val="3000"/>
              </a:lnSpc>
              <a:spcAft>
                <a:spcPts val="0"/>
              </a:spcAft>
            </a:pPr>
            <a:r>
              <a:rPr lang="en-US" sz="2750" spc="40">
                <a:solidFill>
                  <a:srgbClr val="0E163E"/>
                </a:solidFill>
                <a:latin typeface="Franklin Gothic Medium" panose="02020603050405020304" pitchFamily="2"/>
              </a:rPr>
              <a:t>A minor is subject to involuntary commitment if: </a:t>
            </a:r>
          </a:p>
          <a:p>
            <a:pPr marL="320040" marR="0" indent="274320" algn="l">
              <a:lnSpc>
                <a:spcPts val="2000"/>
              </a:lnSpc>
              <a:spcBef>
                <a:spcPts val="935"/>
              </a:spcBef>
              <a:spcAft>
                <a:spcPts val="0"/>
              </a:spcAft>
              <a:buFont typeface="Franklin Gothic Medium"/>
              <a:buChar char="l"/>
            </a:pPr>
            <a:r>
              <a:rPr lang="en-US" sz="2000" spc="20">
                <a:solidFill>
                  <a:srgbClr val="0E163E"/>
                </a:solidFill>
                <a:latin typeface="Franklin Gothic Medium" panose="02020603050405020304" pitchFamily="2"/>
              </a:rPr>
              <a:t>The minor displays one or more of the following conditions: </a:t>
            </a:r>
          </a:p>
          <a:p>
            <a:pPr marL="777240" marR="0" indent="274320" algn="l">
              <a:lnSpc>
                <a:spcPts val="1700"/>
              </a:lnSpc>
              <a:spcBef>
                <a:spcPts val="790"/>
              </a:spcBef>
              <a:spcAft>
                <a:spcPts val="0"/>
              </a:spcAft>
              <a:buFont typeface="Franklin Gothic Medium"/>
              <a:buChar char="l"/>
            </a:pPr>
            <a:r>
              <a:rPr lang="en-US" sz="1800" spc="0">
                <a:solidFill>
                  <a:srgbClr val="0E163E"/>
                </a:solidFill>
                <a:latin typeface="Franklin Gothic Medium" panose="02020603050405020304" pitchFamily="2"/>
              </a:rPr>
              <a:t>Exhibits: </a:t>
            </a:r>
          </a:p>
          <a:p>
            <a:pPr marL="1234440" marR="0" indent="274320" algn="l">
              <a:lnSpc>
                <a:spcPts val="1700"/>
              </a:lnSpc>
              <a:spcBef>
                <a:spcPts val="660"/>
              </a:spcBef>
              <a:spcAft>
                <a:spcPts val="0"/>
              </a:spcAft>
              <a:buFont typeface="Franklin Gothic Medium"/>
              <a:buChar char="o"/>
            </a:pPr>
            <a:r>
              <a:rPr lang="en-US" sz="1550" spc="0">
                <a:solidFill>
                  <a:srgbClr val="0E163E"/>
                </a:solidFill>
                <a:latin typeface="Franklin Gothic Medium" panose="02020603050405020304" pitchFamily="2"/>
              </a:rPr>
              <a:t>Seriously impaired contact with reality </a:t>
            </a:r>
          </a:p>
          <a:p>
            <a:pPr marL="1234440" marR="0" indent="274320" algn="l">
              <a:lnSpc>
                <a:spcPts val="1700"/>
              </a:lnSpc>
              <a:spcBef>
                <a:spcPts val="650"/>
              </a:spcBef>
              <a:spcAft>
                <a:spcPts val="0"/>
              </a:spcAft>
              <a:buFont typeface="Franklin Gothic Medium"/>
              <a:buChar char="o"/>
            </a:pPr>
            <a:r>
              <a:rPr lang="en-US" sz="1550" spc="5">
                <a:solidFill>
                  <a:srgbClr val="0E163E"/>
                </a:solidFill>
                <a:latin typeface="Franklin Gothic Medium" panose="02020603050405020304" pitchFamily="2"/>
              </a:rPr>
              <a:t>Severely impaired social, academic, and self-care functioning </a:t>
            </a:r>
          </a:p>
          <a:p>
            <a:pPr marL="1234440" marR="0" indent="274320" algn="l">
              <a:lnSpc>
                <a:spcPts val="1700"/>
              </a:lnSpc>
              <a:spcBef>
                <a:spcPts val="605"/>
              </a:spcBef>
              <a:spcAft>
                <a:spcPts val="0"/>
              </a:spcAft>
              <a:buFont typeface="Franklin Gothic Medium"/>
              <a:buChar char="o"/>
            </a:pPr>
            <a:r>
              <a:rPr lang="en-US" sz="1550" spc="0">
                <a:solidFill>
                  <a:srgbClr val="0E163E"/>
                </a:solidFill>
                <a:latin typeface="Franklin Gothic Medium" panose="02020603050405020304" pitchFamily="2"/>
              </a:rPr>
              <a:t>Thinking is frequently confused </a:t>
            </a:r>
          </a:p>
          <a:p>
            <a:pPr marL="1234440" marR="0" indent="274320" algn="l">
              <a:lnSpc>
                <a:spcPts val="1700"/>
              </a:lnSpc>
              <a:spcBef>
                <a:spcPts val="605"/>
              </a:spcBef>
              <a:spcAft>
                <a:spcPts val="0"/>
              </a:spcAft>
              <a:buFont typeface="Franklin Gothic Medium"/>
              <a:buChar char="o"/>
            </a:pPr>
            <a:r>
              <a:rPr lang="en-US" sz="1550" spc="0">
                <a:solidFill>
                  <a:srgbClr val="0E163E"/>
                </a:solidFill>
                <a:latin typeface="Franklin Gothic Medium" panose="02020603050405020304" pitchFamily="2"/>
              </a:rPr>
              <a:t>Behavior may be grossly inappropriate and bizarre </a:t>
            </a:r>
          </a:p>
          <a:p>
            <a:pPr marL="1234440" marR="0" indent="274320" algn="l">
              <a:lnSpc>
                <a:spcPts val="1700"/>
              </a:lnSpc>
              <a:spcBef>
                <a:spcPts val="600"/>
              </a:spcBef>
              <a:spcAft>
                <a:spcPts val="0"/>
              </a:spcAft>
              <a:buFont typeface="Franklin Gothic Medium"/>
              <a:buChar char="o"/>
            </a:pPr>
            <a:r>
              <a:rPr lang="en-US" sz="1550" spc="0">
                <a:solidFill>
                  <a:srgbClr val="0E163E"/>
                </a:solidFill>
                <a:latin typeface="Franklin Gothic Medium" panose="02020603050405020304" pitchFamily="2"/>
              </a:rPr>
              <a:t>Emotional reactions are frequently inappropriate at the situation </a:t>
            </a:r>
          </a:p>
          <a:p>
            <a:pPr marL="777240" marR="0" indent="274320" algn="l">
              <a:lnSpc>
                <a:spcPts val="1800"/>
              </a:lnSpc>
              <a:spcBef>
                <a:spcPts val="790"/>
              </a:spcBef>
              <a:spcAft>
                <a:spcPts val="0"/>
              </a:spcAft>
              <a:buFont typeface="Franklin Gothic Medium"/>
              <a:buChar char="l"/>
            </a:pPr>
            <a:r>
              <a:rPr lang="en-US" sz="1800" spc="20">
                <a:solidFill>
                  <a:srgbClr val="0E163E"/>
                </a:solidFill>
                <a:latin typeface="Franklin Gothic Medium" panose="02020603050405020304" pitchFamily="2"/>
              </a:rPr>
              <a:t>Manifests long-term behavior problems or suicidal behavior; or </a:t>
            </a:r>
          </a:p>
          <a:p>
            <a:pPr marL="777240" marR="0" indent="274320" algn="l">
              <a:lnSpc>
                <a:spcPts val="1800"/>
              </a:lnSpc>
              <a:spcBef>
                <a:spcPts val="795"/>
              </a:spcBef>
              <a:spcAft>
                <a:spcPts val="0"/>
              </a:spcAft>
              <a:buFont typeface="Franklin Gothic Medium"/>
              <a:buChar char="l"/>
            </a:pPr>
            <a:r>
              <a:rPr lang="en-US" sz="1800" spc="20">
                <a:solidFill>
                  <a:srgbClr val="0E163E"/>
                </a:solidFill>
                <a:latin typeface="Franklin Gothic Medium" panose="02020603050405020304" pitchFamily="2"/>
              </a:rPr>
              <a:t>Suffers from severe anxiety, depression, irrational fears, and concerns </a:t>
            </a:r>
          </a:p>
          <a:p>
            <a:pPr marL="1234440" marR="0" indent="274320" algn="l">
              <a:lnSpc>
                <a:spcPts val="1700"/>
              </a:lnSpc>
              <a:spcBef>
                <a:spcPts val="600"/>
              </a:spcBef>
              <a:spcAft>
                <a:spcPts val="0"/>
              </a:spcAft>
              <a:buFont typeface="Franklin Gothic Medium"/>
              <a:buChar char="o"/>
            </a:pPr>
            <a:r>
              <a:rPr lang="en-US" sz="1550" spc="-5">
                <a:solidFill>
                  <a:srgbClr val="0E163E"/>
                </a:solidFill>
                <a:latin typeface="Franklin Gothic Medium" panose="02020603050405020304" pitchFamily="2"/>
              </a:rPr>
              <a:t>Symptoms may be exhibited as </a:t>
            </a:r>
          </a:p>
          <a:p>
            <a:pPr marL="1645920" marR="0" indent="320040" algn="l">
              <a:lnSpc>
                <a:spcPts val="1600"/>
              </a:lnSpc>
              <a:spcBef>
                <a:spcPts val="410"/>
              </a:spcBef>
              <a:spcAft>
                <a:spcPts val="0"/>
              </a:spcAft>
              <a:buFont typeface="Franklin Gothic Medium"/>
              <a:buChar char="·"/>
            </a:pPr>
            <a:r>
              <a:rPr lang="en-US" sz="1400" spc="-5">
                <a:solidFill>
                  <a:srgbClr val="0E163E"/>
                </a:solidFill>
                <a:latin typeface="Franklin Gothic Medium" panose="02020603050405020304" pitchFamily="2"/>
              </a:rPr>
              <a:t>Serious eating and sleeping disturbances </a:t>
            </a:r>
          </a:p>
          <a:p>
            <a:pPr marL="1645920" marR="0" indent="320040" algn="l">
              <a:lnSpc>
                <a:spcPts val="1600"/>
              </a:lnSpc>
              <a:spcBef>
                <a:spcPts val="410"/>
              </a:spcBef>
              <a:spcAft>
                <a:spcPts val="0"/>
              </a:spcAft>
              <a:buFont typeface="Franklin Gothic Medium"/>
              <a:buChar char="·"/>
            </a:pPr>
            <a:r>
              <a:rPr lang="en-US" sz="1400" spc="-10">
                <a:solidFill>
                  <a:srgbClr val="0E163E"/>
                </a:solidFill>
                <a:latin typeface="Franklin Gothic Medium" panose="02020603050405020304" pitchFamily="2"/>
              </a:rPr>
              <a:t>Extreme sadness of suicidal proportion </a:t>
            </a:r>
          </a:p>
          <a:p>
            <a:pPr marL="1645920" marR="0" indent="320040" algn="l">
              <a:lnSpc>
                <a:spcPts val="1600"/>
              </a:lnSpc>
              <a:spcBef>
                <a:spcPts val="405"/>
              </a:spcBef>
              <a:spcAft>
                <a:spcPts val="0"/>
              </a:spcAft>
              <a:buFont typeface="Franklin Gothic Medium"/>
              <a:buChar char="·"/>
            </a:pPr>
            <a:r>
              <a:rPr lang="en-US" sz="1400" spc="-10">
                <a:solidFill>
                  <a:srgbClr val="0E163E"/>
                </a:solidFill>
                <a:latin typeface="Franklin Gothic Medium" panose="02020603050405020304" pitchFamily="2"/>
              </a:rPr>
              <a:t>Maladaptive dependence on parents </a:t>
            </a:r>
          </a:p>
          <a:p>
            <a:pPr marL="1645920" marR="0" indent="320040" algn="l">
              <a:lnSpc>
                <a:spcPts val="1600"/>
              </a:lnSpc>
              <a:spcBef>
                <a:spcPts val="405"/>
              </a:spcBef>
              <a:spcAft>
                <a:spcPts val="3235"/>
              </a:spcAft>
              <a:buFont typeface="Franklin Gothic Medium"/>
              <a:buChar char="·"/>
            </a:pPr>
            <a:r>
              <a:rPr lang="en-US" sz="1400" spc="-15">
                <a:solidFill>
                  <a:srgbClr val="0E163E"/>
                </a:solidFill>
                <a:latin typeface="Franklin Gothic Medium" panose="02020603050405020304" pitchFamily="2"/>
              </a:rPr>
              <a:t>Avoidance of non-familial social contact </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93" name="Text Placeholder 19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0">
                <a:solidFill>
                  <a:srgbClr val="FFFFFF"/>
                </a:solidFill>
                <a:latin typeface="Franklin Gothic Medium" panose="02020603050405020304" pitchFamily="2"/>
              </a:rPr>
              <a:t>INVOLUNTARY COMMITMENT CRITERIA </a:t>
            </a:r>
          </a:p>
          <a:p>
            <a:pPr marL="0" marR="0" indent="0" algn="ctr">
              <a:lnSpc>
                <a:spcPts val="3600"/>
              </a:lnSpc>
              <a:spcBef>
                <a:spcPts val="270"/>
              </a:spcBef>
              <a:spcAft>
                <a:spcPts val="1070"/>
              </a:spcAft>
            </a:pPr>
            <a:r>
              <a:rPr lang="en-US" sz="3100" b="1" spc="530">
                <a:solidFill>
                  <a:srgbClr val="FFFFFF"/>
                </a:solidFill>
                <a:latin typeface="Franklin Gothic Medium" panose="02020603050405020304" pitchFamily="2"/>
              </a:rPr>
              <a:t>FOR</a:t>
            </a:r>
            <a:r>
              <a:rPr lang="en-US" sz="1200" b="1" spc="530">
                <a:solidFill>
                  <a:srgbClr val="FFFFFF"/>
                </a:solidFill>
                <a:latin typeface="Franklin Gothic Medium" panose="02020603050405020304" pitchFamily="2"/>
              </a:rPr>
              <a:t>MINORS ( CONTINUED) </a:t>
            </a:r>
          </a:p>
        </p:txBody>
      </p:sp>
      <p:sp>
        <p:nvSpPr>
          <p:cNvPr id="194" name="Text Placeholder 193"/>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56210" rIns="0" bIns="0" anchor="t">
            <a:normAutofit fontScale="95000"/>
          </a:bodyPr>
          <a:lstStyle/>
          <a:p>
            <a:pPr marL="457200" marR="0" indent="0" algn="l">
              <a:lnSpc>
                <a:spcPts val="2400"/>
              </a:lnSpc>
              <a:spcAft>
                <a:spcPts val="0"/>
              </a:spcAft>
            </a:pPr>
            <a:r>
              <a:rPr lang="en-US" sz="2200" spc="165">
                <a:solidFill>
                  <a:srgbClr val="0E163E"/>
                </a:solidFill>
                <a:latin typeface="Franklin Gothic Medium" panose="02020603050405020304" pitchFamily="2"/>
              </a:rPr>
              <a:t>As a result of being an individual with a serious emotional </a:t>
            </a:r>
          </a:p>
          <a:p>
            <a:pPr marL="457200" marR="0" indent="0" algn="l">
              <a:lnSpc>
                <a:spcPts val="2400"/>
              </a:lnSpc>
              <a:spcBef>
                <a:spcPts val="225"/>
              </a:spcBef>
              <a:spcAft>
                <a:spcPts val="0"/>
              </a:spcAft>
            </a:pPr>
            <a:r>
              <a:rPr lang="en-US" sz="2200" spc="170">
                <a:solidFill>
                  <a:srgbClr val="0E163E"/>
                </a:solidFill>
                <a:latin typeface="Franklin Gothic Medium" panose="02020603050405020304" pitchFamily="2"/>
              </a:rPr>
              <a:t>disturbance, the minor is a danger to self or others. </a:t>
            </a:r>
          </a:p>
          <a:p>
            <a:pPr marL="1188720" marR="960120" indent="0" algn="l">
              <a:lnSpc>
                <a:spcPts val="1900"/>
              </a:lnSpc>
              <a:spcBef>
                <a:spcPts val="360"/>
              </a:spcBef>
              <a:spcAft>
                <a:spcPts val="0"/>
              </a:spcAft>
            </a:pPr>
            <a:r>
              <a:rPr lang="en-US" sz="1600" spc="0">
                <a:solidFill>
                  <a:srgbClr val="CA6C1D"/>
                </a:solidFill>
                <a:latin typeface="Courier New" panose="02020603050405020304" pitchFamily="3"/>
              </a:rPr>
              <a:t>o</a:t>
            </a:r>
            <a:r>
              <a:rPr lang="en-US" sz="1550" spc="0">
                <a:solidFill>
                  <a:srgbClr val="0E163E"/>
                </a:solidFill>
                <a:latin typeface="Franklin Gothic Medium" panose="02020603050405020304" pitchFamily="2"/>
              </a:rPr>
              <a:t> This includes the minor’s ability to attend to their basic human needs based upon what is appropriate for the age of the minor </a:t>
            </a:r>
          </a:p>
          <a:p>
            <a:pPr marL="731520" marR="0" indent="137160" algn="l">
              <a:lnSpc>
                <a:spcPts val="2000"/>
              </a:lnSpc>
              <a:spcBef>
                <a:spcPts val="840"/>
              </a:spcBef>
              <a:spcAft>
                <a:spcPts val="0"/>
              </a:spcAft>
              <a:buFont typeface="Franklin Gothic Medium"/>
              <a:buChar char="l"/>
            </a:pPr>
            <a:r>
              <a:rPr lang="en-US" sz="2000" spc="125">
                <a:solidFill>
                  <a:srgbClr val="0E163E"/>
                </a:solidFill>
                <a:latin typeface="Franklin Gothic Medium" panose="02020603050405020304" pitchFamily="2"/>
              </a:rPr>
              <a:t>The minor needs and is likely to benefit from treatment </a:t>
            </a:r>
          </a:p>
          <a:p>
            <a:pPr marL="731520" marR="0" indent="137160" algn="l">
              <a:lnSpc>
                <a:spcPts val="2000"/>
              </a:lnSpc>
              <a:spcBef>
                <a:spcPts val="885"/>
              </a:spcBef>
              <a:spcAft>
                <a:spcPts val="0"/>
              </a:spcAft>
              <a:buFont typeface="Franklin Gothic Medium"/>
              <a:buChar char="l"/>
            </a:pPr>
            <a:r>
              <a:rPr lang="en-US" sz="2000" spc="130">
                <a:solidFill>
                  <a:srgbClr val="0E163E"/>
                </a:solidFill>
                <a:latin typeface="Franklin Gothic Medium" panose="02020603050405020304" pitchFamily="2"/>
              </a:rPr>
              <a:t>Delinquent behavior alone does not constitute a serious </a:t>
            </a:r>
          </a:p>
          <a:p>
            <a:pPr marL="868680" marR="0" indent="0" algn="l">
              <a:lnSpc>
                <a:spcPts val="2100"/>
              </a:lnSpc>
              <a:spcBef>
                <a:spcPts val="280"/>
              </a:spcBef>
              <a:spcAft>
                <a:spcPts val="21110"/>
              </a:spcAft>
            </a:pPr>
            <a:r>
              <a:rPr lang="en-US" sz="2000" spc="110">
                <a:solidFill>
                  <a:srgbClr val="0E163E"/>
                </a:solidFill>
                <a:latin typeface="Franklin Gothic Medium" panose="02020603050405020304" pitchFamily="2"/>
              </a:rPr>
              <a:t>emotional disturbance.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97" name="Text Placeholder 19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35">
                <a:solidFill>
                  <a:srgbClr val="FFFFFF"/>
                </a:solidFill>
                <a:latin typeface="Franklin Gothic Medium" panose="02020603050405020304" pitchFamily="2"/>
              </a:rPr>
              <a:t>SERIOUS EMOTIONAL DISTURBANCE </a:t>
            </a:r>
          </a:p>
        </p:txBody>
      </p:sp>
      <p:sp>
        <p:nvSpPr>
          <p:cNvPr id="198" name="Text Placeholder 19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30175" rIns="0" bIns="0" anchor="t">
            <a:normAutofit fontScale="95000"/>
          </a:bodyPr>
          <a:lstStyle/>
          <a:p>
            <a:pPr marL="365760" marR="0" indent="0" algn="l">
              <a:lnSpc>
                <a:spcPts val="2100"/>
              </a:lnSpc>
              <a:spcAft>
                <a:spcPts val="0"/>
              </a:spcAft>
            </a:pPr>
            <a:r>
              <a:rPr lang="en-US" sz="1900" spc="20">
                <a:solidFill>
                  <a:srgbClr val="0E163E"/>
                </a:solidFill>
                <a:latin typeface="Franklin Gothic Medium" panose="02020603050405020304" pitchFamily="2"/>
              </a:rPr>
              <a:t>An individual with a serious emotional disturbance is an individual who: </a:t>
            </a:r>
          </a:p>
          <a:p>
            <a:pPr marL="914400" marR="0" indent="182880" algn="l">
              <a:lnSpc>
                <a:spcPts val="1800"/>
              </a:lnSpc>
              <a:spcBef>
                <a:spcPts val="390"/>
              </a:spcBef>
              <a:spcAft>
                <a:spcPts val="0"/>
              </a:spcAft>
              <a:buFont typeface="Franklin Gothic Medium"/>
              <a:buChar char="l"/>
            </a:pPr>
            <a:r>
              <a:rPr lang="en-US" sz="1650" spc="5">
                <a:solidFill>
                  <a:srgbClr val="0E163E"/>
                </a:solidFill>
                <a:latin typeface="Franklin Gothic Medium" panose="02020603050405020304" pitchFamily="2"/>
              </a:rPr>
              <a:t>Is under eighteen years of age </a:t>
            </a:r>
          </a:p>
          <a:p>
            <a:pPr marL="914400" marR="411480" indent="182880" algn="l">
              <a:lnSpc>
                <a:spcPts val="1800"/>
              </a:lnSpc>
              <a:spcBef>
                <a:spcPts val="395"/>
              </a:spcBef>
              <a:spcAft>
                <a:spcPts val="0"/>
              </a:spcAft>
              <a:buFont typeface="Franklin Gothic Medium"/>
              <a:buChar char="l"/>
            </a:pPr>
            <a:r>
              <a:rPr lang="en-US" sz="1650" spc="0">
                <a:solidFill>
                  <a:srgbClr val="0E163E"/>
                </a:solidFill>
                <a:latin typeface="Franklin Gothic Medium" panose="02020603050405020304" pitchFamily="2"/>
              </a:rPr>
              <a:t>Exhibits behavior resulting in functional impairment which substantially interferes with, or limits the individual's role or functioning in the community, school, family, or peer group </a:t>
            </a:r>
          </a:p>
          <a:p>
            <a:pPr marL="914400" marR="685800" indent="182880" algn="l">
              <a:lnSpc>
                <a:spcPts val="1800"/>
              </a:lnSpc>
              <a:spcBef>
                <a:spcPts val="410"/>
              </a:spcBef>
              <a:spcAft>
                <a:spcPts val="0"/>
              </a:spcAft>
              <a:buFont typeface="Franklin Gothic Medium"/>
              <a:buChar char="l"/>
            </a:pPr>
            <a:r>
              <a:rPr lang="en-US" sz="1650" spc="0">
                <a:solidFill>
                  <a:srgbClr val="0E163E"/>
                </a:solidFill>
                <a:latin typeface="Franklin Gothic Medium" panose="02020603050405020304" pitchFamily="2"/>
              </a:rPr>
              <a:t>Has a mental disorder diagnosed under the Diagnostic and Statistical Manual of Mental Disorders, fourth edition revised (DSM IV-TR), 1994*; </a:t>
            </a:r>
          </a:p>
          <a:p>
            <a:pPr marL="914400" marR="914400" indent="182880" algn="l">
              <a:lnSpc>
                <a:spcPts val="1800"/>
              </a:lnSpc>
              <a:spcBef>
                <a:spcPts val="410"/>
              </a:spcBef>
              <a:spcAft>
                <a:spcPts val="0"/>
              </a:spcAft>
              <a:buFont typeface="Franklin Gothic Medium"/>
              <a:buChar char="l"/>
            </a:pPr>
            <a:r>
              <a:rPr lang="en-US" sz="1650" spc="0">
                <a:solidFill>
                  <a:srgbClr val="0E163E"/>
                </a:solidFill>
                <a:latin typeface="Franklin Gothic Medium" panose="02020603050405020304" pitchFamily="2"/>
              </a:rPr>
              <a:t>Has demonstrated a need for one or more special care services, in addition to mental health </a:t>
            </a:r>
          </a:p>
          <a:p>
            <a:pPr marL="914400" marR="411480" indent="182880" algn="just">
              <a:lnSpc>
                <a:spcPts val="1800"/>
              </a:lnSpc>
              <a:spcBef>
                <a:spcPts val="410"/>
              </a:spcBef>
              <a:spcAft>
                <a:spcPts val="0"/>
              </a:spcAft>
              <a:buFont typeface="Franklin Gothic Medium"/>
              <a:buChar char="l"/>
            </a:pPr>
            <a:r>
              <a:rPr lang="en-US" sz="1650" spc="0">
                <a:solidFill>
                  <a:srgbClr val="0E163E"/>
                </a:solidFill>
                <a:latin typeface="Franklin Gothic Medium" panose="02020603050405020304" pitchFamily="2"/>
              </a:rPr>
              <a:t>Has problems with a demonstrated or expected longevity of at least one year or has an impairment of short duration and high severity. </a:t>
            </a:r>
          </a:p>
          <a:p>
            <a:pPr marL="365760" marR="0" indent="0" algn="l">
              <a:lnSpc>
                <a:spcPts val="2100"/>
              </a:lnSpc>
              <a:spcBef>
                <a:spcPts val="1940"/>
              </a:spcBef>
              <a:spcAft>
                <a:spcPts val="0"/>
              </a:spcAft>
            </a:pPr>
            <a:r>
              <a:rPr lang="en-US" sz="1900" spc="20">
                <a:solidFill>
                  <a:srgbClr val="0E163E"/>
                </a:solidFill>
                <a:latin typeface="Franklin Gothic Medium" panose="02020603050405020304" pitchFamily="2"/>
              </a:rPr>
              <a:t>Intellectual disabilities, epilepsy, other developmental disabilities, alcohol or </a:t>
            </a:r>
          </a:p>
          <a:p>
            <a:pPr marL="365760" marR="0" indent="0" algn="l">
              <a:lnSpc>
                <a:spcPts val="2000"/>
              </a:lnSpc>
              <a:spcBef>
                <a:spcPts val="0"/>
              </a:spcBef>
              <a:spcAft>
                <a:spcPts val="0"/>
              </a:spcAft>
            </a:pPr>
            <a:r>
              <a:rPr lang="en-US" sz="1900" spc="25">
                <a:solidFill>
                  <a:srgbClr val="0E163E"/>
                </a:solidFill>
                <a:latin typeface="Franklin Gothic Medium" panose="02020603050405020304" pitchFamily="2"/>
              </a:rPr>
              <a:t>substance abuse, brief period of intoxication, or criminal or delinquent behavior </a:t>
            </a:r>
          </a:p>
          <a:p>
            <a:pPr marL="365760" marR="0" indent="0" algn="l">
              <a:lnSpc>
                <a:spcPts val="2100"/>
              </a:lnSpc>
              <a:spcBef>
                <a:spcPts val="5"/>
              </a:spcBef>
              <a:spcAft>
                <a:spcPts val="0"/>
              </a:spcAft>
            </a:pPr>
            <a:r>
              <a:rPr lang="en-US" sz="1900" spc="25">
                <a:solidFill>
                  <a:srgbClr val="0E163E"/>
                </a:solidFill>
                <a:latin typeface="Franklin Gothic Medium" panose="02020603050405020304" pitchFamily="2"/>
              </a:rPr>
              <a:t>do not, alone, constitute serious emotional disturbance. </a:t>
            </a:r>
          </a:p>
          <a:p>
            <a:pPr marL="7269480" marR="0" indent="0" algn="l">
              <a:lnSpc>
                <a:spcPts val="1500"/>
              </a:lnSpc>
              <a:spcBef>
                <a:spcPts val="315"/>
              </a:spcBef>
              <a:spcAft>
                <a:spcPts val="0"/>
              </a:spcAft>
            </a:pPr>
            <a:r>
              <a:rPr lang="en-US" sz="1300" spc="30">
                <a:solidFill>
                  <a:srgbClr val="0E163E"/>
                </a:solidFill>
                <a:latin typeface="Franklin Gothic Medium" panose="02020603050405020304" pitchFamily="2"/>
              </a:rPr>
              <a:t>SDCL 27A-15-1.1 </a:t>
            </a:r>
          </a:p>
          <a:p>
            <a:pPr marL="365760" marR="0" indent="0" algn="l">
              <a:lnSpc>
                <a:spcPts val="2100"/>
              </a:lnSpc>
              <a:spcBef>
                <a:spcPts val="480"/>
              </a:spcBef>
              <a:spcAft>
                <a:spcPts val="0"/>
              </a:spcAft>
            </a:pPr>
            <a:r>
              <a:rPr lang="en-US" sz="1900" spc="25">
                <a:solidFill>
                  <a:srgbClr val="0E163E"/>
                </a:solidFill>
                <a:latin typeface="Franklin Gothic Medium" panose="02020603050405020304" pitchFamily="2"/>
              </a:rPr>
              <a:t>*The statutory language has not been updated since the release of the DSM 5. </a:t>
            </a:r>
          </a:p>
          <a:p>
            <a:pPr marL="365760" marR="0" indent="0" algn="l">
              <a:lnSpc>
                <a:spcPts val="2100"/>
              </a:lnSpc>
              <a:spcBef>
                <a:spcPts val="10"/>
              </a:spcBef>
              <a:spcAft>
                <a:spcPts val="1815"/>
              </a:spcAft>
            </a:pPr>
            <a:r>
              <a:rPr lang="en-US" sz="1900" spc="25">
                <a:solidFill>
                  <a:srgbClr val="0E163E"/>
                </a:solidFill>
                <a:latin typeface="Franklin Gothic Medium" panose="02020603050405020304" pitchFamily="2"/>
              </a:rPr>
              <a:t>A mental disorder diagnosed under the DSM 5 would be acceptable.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29" name="Text Placeholder 12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45285" rIns="0" bIns="0" anchor="t"/>
          <a:lstStyle/>
          <a:p>
            <a:pPr marL="2240280" marR="0" indent="0" algn="l">
              <a:lnSpc>
                <a:spcPts val="5900"/>
              </a:lnSpc>
              <a:spcAft>
                <a:spcPts val="0"/>
              </a:spcAft>
            </a:pPr>
            <a:r>
              <a:rPr lang="en-US" sz="5250" b="1" spc="135">
                <a:solidFill>
                  <a:srgbClr val="FFFFFF"/>
                </a:solidFill>
                <a:latin typeface="Franklin Gothic Medium" panose="02020603050405020304" pitchFamily="2"/>
              </a:rPr>
              <a:t>INVOLUNTARY </a:t>
            </a:r>
          </a:p>
          <a:p>
            <a:pPr marL="2240280" marR="0" indent="0" algn="l">
              <a:lnSpc>
                <a:spcPts val="5900"/>
              </a:lnSpc>
              <a:spcBef>
                <a:spcPts val="605"/>
              </a:spcBef>
              <a:spcAft>
                <a:spcPts val="0"/>
              </a:spcAft>
            </a:pPr>
            <a:r>
              <a:rPr lang="en-US" sz="5250" b="1" spc="175">
                <a:solidFill>
                  <a:srgbClr val="FFFFFF"/>
                </a:solidFill>
                <a:latin typeface="Franklin Gothic Medium" panose="02020603050405020304" pitchFamily="2"/>
              </a:rPr>
              <a:t>COMMITMENT </a:t>
            </a:r>
          </a:p>
          <a:p>
            <a:pPr marL="0" marR="160020" indent="0" algn="r">
              <a:lnSpc>
                <a:spcPts val="5900"/>
              </a:lnSpc>
              <a:spcBef>
                <a:spcPts val="605"/>
              </a:spcBef>
              <a:spcAft>
                <a:spcPts val="19785"/>
              </a:spcAft>
            </a:pPr>
            <a:r>
              <a:rPr lang="en-US" sz="5250" b="1" spc="130">
                <a:solidFill>
                  <a:srgbClr val="FFFFFF"/>
                </a:solidFill>
                <a:latin typeface="Franklin Gothic Medium" panose="02020603050405020304" pitchFamily="2"/>
              </a:rPr>
              <a:t>OF ADULTS </a:t>
            </a:r>
          </a:p>
        </p:txBody>
      </p:sp>
      <p:sp>
        <p:nvSpPr>
          <p:cNvPr id="130" name="Text Placeholder 12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3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01" name="Text Placeholder 20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0">
                <a:solidFill>
                  <a:srgbClr val="FFFFFF"/>
                </a:solidFill>
                <a:latin typeface="Franklin Gothic Medium" panose="02020603050405020304" pitchFamily="2"/>
              </a:rPr>
              <a:t>NOTICE OF RIGHTS </a:t>
            </a:r>
          </a:p>
        </p:txBody>
      </p:sp>
      <p:sp>
        <p:nvSpPr>
          <p:cNvPr id="202" name="Text Placeholder 20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89535" rIns="0" bIns="0" anchor="t">
            <a:normAutofit fontScale="95000"/>
          </a:bodyPr>
          <a:lstStyle/>
          <a:p>
            <a:pPr marL="0" marR="0" indent="0" algn="ctr">
              <a:lnSpc>
                <a:spcPts val="2300"/>
              </a:lnSpc>
              <a:spcAft>
                <a:spcPts val="0"/>
              </a:spcAft>
            </a:pPr>
            <a:r>
              <a:rPr lang="en-US" sz="2200" spc="15">
                <a:solidFill>
                  <a:srgbClr val="0E163E"/>
                </a:solidFill>
                <a:latin typeface="Franklin Gothic Medium" panose="02020603050405020304" pitchFamily="2"/>
              </a:rPr>
              <a:t>Immediately after the minor is taken into custody, the minor must be </a:t>
            </a:r>
          </a:p>
          <a:p>
            <a:pPr marL="411480" marR="0" indent="0" algn="l">
              <a:lnSpc>
                <a:spcPts val="2300"/>
              </a:lnSpc>
              <a:spcBef>
                <a:spcPts val="0"/>
              </a:spcBef>
              <a:spcAft>
                <a:spcPts val="0"/>
              </a:spcAft>
            </a:pPr>
            <a:r>
              <a:rPr lang="en-US" sz="2200" spc="10">
                <a:solidFill>
                  <a:srgbClr val="0E163E"/>
                </a:solidFill>
                <a:latin typeface="Franklin Gothic Medium" panose="02020603050405020304" pitchFamily="2"/>
              </a:rPr>
              <a:t>notified both orally and in writing of the following rights: </a:t>
            </a:r>
          </a:p>
          <a:p>
            <a:pPr marL="914400" marR="502920" indent="182880" algn="just">
              <a:lnSpc>
                <a:spcPts val="1500"/>
              </a:lnSpc>
              <a:spcBef>
                <a:spcPts val="375"/>
              </a:spcBef>
              <a:spcAft>
                <a:spcPts val="0"/>
              </a:spcAft>
              <a:buFont typeface="Franklin Gothic Medium"/>
              <a:buChar char="l"/>
            </a:pPr>
            <a:r>
              <a:rPr lang="en-US" sz="1550" spc="0">
                <a:solidFill>
                  <a:srgbClr val="0E163E"/>
                </a:solidFill>
                <a:latin typeface="Franklin Gothic Medium" panose="02020603050405020304" pitchFamily="2"/>
              </a:rPr>
              <a:t>The right to immediately contact a parent, guardian, legal custodian, or other persons of the minor’s choosing </a:t>
            </a:r>
          </a:p>
          <a:p>
            <a:pPr marL="914400" marR="0" indent="182880" algn="just">
              <a:lnSpc>
                <a:spcPts val="1500"/>
              </a:lnSpc>
              <a:spcBef>
                <a:spcPts val="390"/>
              </a:spcBef>
              <a:spcAft>
                <a:spcPts val="0"/>
              </a:spcAft>
              <a:buFont typeface="Franklin Gothic Medium"/>
              <a:buChar char="l"/>
            </a:pPr>
            <a:r>
              <a:rPr lang="en-US" sz="1550" spc="5">
                <a:solidFill>
                  <a:srgbClr val="0E163E"/>
                </a:solidFill>
                <a:latin typeface="Franklin Gothic Medium" panose="02020603050405020304" pitchFamily="2"/>
              </a:rPr>
              <a:t>The right to immediately contact and be represented by counsel </a:t>
            </a:r>
          </a:p>
          <a:p>
            <a:pPr marL="914400" marR="502920" indent="182880" algn="l">
              <a:lnSpc>
                <a:spcPts val="1500"/>
              </a:lnSpc>
              <a:spcBef>
                <a:spcPts val="350"/>
              </a:spcBef>
              <a:spcAft>
                <a:spcPts val="0"/>
              </a:spcAft>
              <a:buFont typeface="Franklin Gothic Medium"/>
              <a:buChar char="l"/>
            </a:pPr>
            <a:r>
              <a:rPr lang="en-US" sz="1550" spc="0">
                <a:solidFill>
                  <a:srgbClr val="0E163E"/>
                </a:solidFill>
                <a:latin typeface="Franklin Gothic Medium" panose="02020603050405020304" pitchFamily="2"/>
              </a:rPr>
              <a:t>That the minor will be examined by a QMHP, designated by the chair of the County Board of Mental Illness, within 24 hours after being taken into custody to determine whether custody should continue </a:t>
            </a:r>
          </a:p>
          <a:p>
            <a:pPr marL="914400" marR="0" indent="182880" algn="l">
              <a:lnSpc>
                <a:spcPts val="1500"/>
              </a:lnSpc>
              <a:spcBef>
                <a:spcPts val="415"/>
              </a:spcBef>
              <a:spcAft>
                <a:spcPts val="0"/>
              </a:spcAft>
              <a:buFont typeface="Franklin Gothic Medium"/>
              <a:buChar char="l"/>
            </a:pPr>
            <a:r>
              <a:rPr lang="en-US" sz="1550" spc="5">
                <a:solidFill>
                  <a:srgbClr val="0E163E"/>
                </a:solidFill>
                <a:latin typeface="Franklin Gothic Medium" panose="02020603050405020304" pitchFamily="2"/>
              </a:rPr>
              <a:t>The right, if custody is continued, to an independent examination </a:t>
            </a:r>
          </a:p>
          <a:p>
            <a:pPr marL="914400" marR="411480" indent="182880" algn="l">
              <a:lnSpc>
                <a:spcPts val="1500"/>
              </a:lnSpc>
              <a:spcBef>
                <a:spcPts val="375"/>
              </a:spcBef>
              <a:spcAft>
                <a:spcPts val="0"/>
              </a:spcAft>
              <a:buFont typeface="Franklin Gothic Medium"/>
              <a:buChar char="l"/>
            </a:pPr>
            <a:r>
              <a:rPr lang="en-US" sz="1550" spc="0">
                <a:solidFill>
                  <a:srgbClr val="0E163E"/>
                </a:solidFill>
                <a:latin typeface="Franklin Gothic Medium" panose="02020603050405020304" pitchFamily="2"/>
              </a:rPr>
              <a:t>That should custody be continued, the right to a hearing within 5 to 7 days, depending on if there are weekends and/or holidays </a:t>
            </a:r>
          </a:p>
          <a:p>
            <a:pPr marL="914400" marR="594360" indent="182880" algn="l">
              <a:lnSpc>
                <a:spcPts val="1600"/>
              </a:lnSpc>
              <a:spcBef>
                <a:spcPts val="435"/>
              </a:spcBef>
              <a:spcAft>
                <a:spcPts val="0"/>
              </a:spcAft>
              <a:buFont typeface="Franklin Gothic Medium"/>
              <a:buChar char="l"/>
            </a:pPr>
            <a:r>
              <a:rPr lang="en-US" sz="1650" spc="0">
                <a:solidFill>
                  <a:srgbClr val="0E163E"/>
                </a:solidFill>
                <a:latin typeface="Franklin Gothic Medium" panose="02020603050405020304" pitchFamily="2"/>
              </a:rPr>
              <a:t>That the referring county shall pay any expenses incurred by the board holding the hearing, including the transportation of the minor to the hearing, subject to reimbursement by the county ultimately proven to be the county of residence </a:t>
            </a:r>
          </a:p>
          <a:p>
            <a:pPr marL="914400" marR="777240" indent="182880" algn="l">
              <a:lnSpc>
                <a:spcPts val="1600"/>
              </a:lnSpc>
              <a:spcBef>
                <a:spcPts val="435"/>
              </a:spcBef>
              <a:spcAft>
                <a:spcPts val="0"/>
              </a:spcAft>
              <a:buFont typeface="Franklin Gothic Medium"/>
              <a:buChar char="l"/>
            </a:pPr>
            <a:r>
              <a:rPr lang="en-US" sz="1650" spc="0">
                <a:solidFill>
                  <a:srgbClr val="0E163E"/>
                </a:solidFill>
                <a:latin typeface="Franklin Gothic Medium" panose="02020603050405020304" pitchFamily="2"/>
              </a:rPr>
              <a:t>No lien may be placed against the minor for the expenses incurred by the board </a:t>
            </a:r>
            <a:br/>
            <a:r>
              <a:rPr lang="en-US" sz="1650" spc="0">
                <a:solidFill>
                  <a:srgbClr val="0E163E"/>
                </a:solidFill>
                <a:latin typeface="Franklin Gothic Medium" panose="02020603050405020304" pitchFamily="2"/>
              </a:rPr>
              <a:t>holding the hearing, including the transportation of the person to the hearing </a:t>
            </a:r>
          </a:p>
          <a:p>
            <a:pPr marL="731520" marR="0" indent="0" algn="l">
              <a:lnSpc>
                <a:spcPts val="1800"/>
              </a:lnSpc>
              <a:spcBef>
                <a:spcPts val="2265"/>
              </a:spcBef>
              <a:spcAft>
                <a:spcPts val="0"/>
              </a:spcAft>
            </a:pPr>
            <a:r>
              <a:rPr lang="en-US" sz="1650" spc="-5">
                <a:solidFill>
                  <a:srgbClr val="0E163E"/>
                </a:solidFill>
                <a:latin typeface="Franklin Gothic Medium" panose="02020603050405020304" pitchFamily="2"/>
              </a:rPr>
              <a:t>Post-Commitment Treatment </a:t>
            </a:r>
          </a:p>
          <a:p>
            <a:pPr marL="1188720" marR="502920" indent="182880" algn="l">
              <a:lnSpc>
                <a:spcPts val="1200"/>
              </a:lnSpc>
              <a:spcBef>
                <a:spcPts val="330"/>
              </a:spcBef>
              <a:spcAft>
                <a:spcPts val="860"/>
              </a:spcAft>
              <a:buFont typeface="Franklin Gothic Medium"/>
              <a:buChar char="l"/>
            </a:pPr>
            <a:r>
              <a:rPr lang="en-US" sz="1200" spc="0">
                <a:solidFill>
                  <a:srgbClr val="0E163E"/>
                </a:solidFill>
                <a:latin typeface="Franklin Gothic Medium" panose="02020603050405020304" pitchFamily="2"/>
              </a:rPr>
              <a:t>The cost of any post-commitment treatment, medication and any hearing relating to medication, any post-commitment proceedings, including habeas corpus, any additional examinations requested by the individual, and costs of court-appointed counsel are the individual’s responsibility and a lien may be filed upon the individual’s real and personal property to ensure payment. </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05" name="Text Placeholder 20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40">
                <a:solidFill>
                  <a:srgbClr val="FFFFFF"/>
                </a:solidFill>
                <a:latin typeface="Franklin Gothic Medium" panose="02020603050405020304" pitchFamily="2"/>
              </a:rPr>
              <a:t>APPROPRIATE REGIONAL FACILITY </a:t>
            </a:r>
          </a:p>
        </p:txBody>
      </p:sp>
      <p:sp>
        <p:nvSpPr>
          <p:cNvPr id="206" name="Text Placeholder 20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52400" rIns="0" bIns="0" anchor="t">
            <a:normAutofit fontScale="95000"/>
          </a:bodyPr>
          <a:lstStyle/>
          <a:p>
            <a:pPr marL="228600" marR="0" indent="0" algn="l">
              <a:lnSpc>
                <a:spcPts val="2200"/>
              </a:lnSpc>
              <a:spcAft>
                <a:spcPts val="0"/>
              </a:spcAft>
            </a:pPr>
            <a:r>
              <a:rPr lang="en-US" sz="2000" spc="20">
                <a:solidFill>
                  <a:srgbClr val="0E163E"/>
                </a:solidFill>
                <a:latin typeface="Franklin Gothic Medium" panose="02020603050405020304" pitchFamily="2"/>
              </a:rPr>
              <a:t>A juvenile detention facility may be used for pre-hearing custody of a minor if </a:t>
            </a:r>
          </a:p>
          <a:p>
            <a:pPr marL="228600" marR="0" indent="0" algn="l">
              <a:lnSpc>
                <a:spcPts val="2200"/>
              </a:lnSpc>
              <a:spcBef>
                <a:spcPts val="240"/>
              </a:spcBef>
              <a:spcAft>
                <a:spcPts val="0"/>
              </a:spcAft>
            </a:pPr>
            <a:r>
              <a:rPr lang="en-US" sz="2000" spc="20">
                <a:solidFill>
                  <a:srgbClr val="0E163E"/>
                </a:solidFill>
                <a:latin typeface="Franklin Gothic Medium" panose="02020603050405020304" pitchFamily="2"/>
              </a:rPr>
              <a:t>the availability of other appropriate regional facilities have been explored and </a:t>
            </a:r>
          </a:p>
          <a:p>
            <a:pPr marL="228600" marR="0" indent="0" algn="l">
              <a:lnSpc>
                <a:spcPts val="2100"/>
              </a:lnSpc>
              <a:spcBef>
                <a:spcPts val="240"/>
              </a:spcBef>
              <a:spcAft>
                <a:spcPts val="0"/>
              </a:spcAft>
            </a:pPr>
            <a:r>
              <a:rPr lang="en-US" sz="2000" spc="15">
                <a:solidFill>
                  <a:srgbClr val="0E163E"/>
                </a:solidFill>
                <a:latin typeface="Franklin Gothic Medium" panose="02020603050405020304" pitchFamily="2"/>
              </a:rPr>
              <a:t>exhausted. </a:t>
            </a:r>
          </a:p>
          <a:p>
            <a:pPr marL="868680" marR="0" indent="182880" algn="l">
              <a:lnSpc>
                <a:spcPts val="1700"/>
              </a:lnSpc>
              <a:spcBef>
                <a:spcPts val="670"/>
              </a:spcBef>
              <a:spcAft>
                <a:spcPts val="0"/>
              </a:spcAft>
              <a:buFont typeface="Franklin Gothic Medium"/>
              <a:buChar char="o"/>
            </a:pPr>
            <a:r>
              <a:rPr lang="en-US" sz="1550" spc="5">
                <a:solidFill>
                  <a:srgbClr val="0E163E"/>
                </a:solidFill>
                <a:latin typeface="Franklin Gothic Medium" panose="02020603050405020304" pitchFamily="2"/>
              </a:rPr>
              <a:t>A minor cannot, under any circumstances, be held in a jail. </a:t>
            </a:r>
          </a:p>
          <a:p>
            <a:pPr marL="594360" marR="0" indent="137160" algn="l">
              <a:lnSpc>
                <a:spcPts val="2000"/>
              </a:lnSpc>
              <a:spcBef>
                <a:spcPts val="1725"/>
              </a:spcBef>
              <a:spcAft>
                <a:spcPts val="0"/>
              </a:spcAft>
              <a:buFont typeface="Franklin Gothic Medium"/>
              <a:buChar char="l"/>
            </a:pPr>
            <a:r>
              <a:rPr lang="en-US" sz="2000" spc="20">
                <a:solidFill>
                  <a:srgbClr val="0E163E"/>
                </a:solidFill>
                <a:latin typeface="Franklin Gothic Medium" panose="02020603050405020304" pitchFamily="2"/>
              </a:rPr>
              <a:t>If an appropriate regional facility maintains a separate unit for minors, a </a:t>
            </a:r>
          </a:p>
          <a:p>
            <a:pPr marL="731520" marR="0" indent="0" algn="l">
              <a:lnSpc>
                <a:spcPts val="2100"/>
              </a:lnSpc>
              <a:spcBef>
                <a:spcPts val="245"/>
              </a:spcBef>
              <a:spcAft>
                <a:spcPts val="0"/>
              </a:spcAft>
            </a:pPr>
            <a:r>
              <a:rPr lang="en-US" sz="2000" spc="25">
                <a:solidFill>
                  <a:srgbClr val="0E163E"/>
                </a:solidFill>
                <a:latin typeface="Franklin Gothic Medium" panose="02020603050405020304" pitchFamily="2"/>
              </a:rPr>
              <a:t>minor cannot be confined with adult detainees or patients. </a:t>
            </a:r>
          </a:p>
          <a:p>
            <a:pPr marL="594360" marR="0" indent="137160" algn="l">
              <a:lnSpc>
                <a:spcPts val="2000"/>
              </a:lnSpc>
              <a:spcBef>
                <a:spcPts val="1625"/>
              </a:spcBef>
              <a:spcAft>
                <a:spcPts val="0"/>
              </a:spcAft>
              <a:buFont typeface="Franklin Gothic Medium"/>
              <a:buChar char="l"/>
            </a:pPr>
            <a:r>
              <a:rPr lang="en-US" sz="2000" spc="25">
                <a:solidFill>
                  <a:srgbClr val="0E163E"/>
                </a:solidFill>
                <a:latin typeface="Franklin Gothic Medium" panose="02020603050405020304" pitchFamily="2"/>
              </a:rPr>
              <a:t>A minor can only be detained at a regional facility without a separate unit </a:t>
            </a:r>
          </a:p>
          <a:p>
            <a:pPr marL="731520" marR="0" indent="0" algn="l">
              <a:lnSpc>
                <a:spcPts val="2100"/>
              </a:lnSpc>
              <a:spcBef>
                <a:spcPts val="245"/>
              </a:spcBef>
              <a:spcAft>
                <a:spcPts val="0"/>
              </a:spcAft>
            </a:pPr>
            <a:r>
              <a:rPr lang="en-US" sz="2000" spc="20">
                <a:solidFill>
                  <a:srgbClr val="0E163E"/>
                </a:solidFill>
                <a:latin typeface="Franklin Gothic Medium" panose="02020603050405020304" pitchFamily="2"/>
              </a:rPr>
              <a:t>for minors if all other options were explored and exhausted. </a:t>
            </a:r>
          </a:p>
          <a:p>
            <a:pPr marL="868680" marR="0" indent="182880" algn="l">
              <a:lnSpc>
                <a:spcPts val="1900"/>
              </a:lnSpc>
              <a:spcBef>
                <a:spcPts val="710"/>
              </a:spcBef>
              <a:spcAft>
                <a:spcPts val="0"/>
              </a:spcAft>
              <a:buFont typeface="Franklin Gothic Medium"/>
              <a:buChar char="o"/>
            </a:pPr>
            <a:r>
              <a:rPr lang="en-US" sz="1800" spc="20">
                <a:solidFill>
                  <a:srgbClr val="0E163E"/>
                </a:solidFill>
                <a:latin typeface="Franklin Gothic Medium" panose="02020603050405020304" pitchFamily="2"/>
              </a:rPr>
              <a:t>If placed in a facility with adults, the minor should be given separate sleeping </a:t>
            </a:r>
          </a:p>
          <a:p>
            <a:pPr marL="1051560" marR="0" indent="0" algn="l">
              <a:lnSpc>
                <a:spcPts val="1900"/>
              </a:lnSpc>
              <a:spcBef>
                <a:spcPts val="235"/>
              </a:spcBef>
              <a:spcAft>
                <a:spcPts val="0"/>
              </a:spcAft>
            </a:pPr>
            <a:r>
              <a:rPr lang="en-US" sz="1800" spc="15">
                <a:solidFill>
                  <a:srgbClr val="0E163E"/>
                </a:solidFill>
                <a:latin typeface="Franklin Gothic Medium" panose="02020603050405020304" pitchFamily="2"/>
              </a:rPr>
              <a:t>quarters and day areas to the maximum extent possible. </a:t>
            </a:r>
          </a:p>
          <a:p>
            <a:pPr marL="6812280" marR="0" indent="0" algn="l">
              <a:lnSpc>
                <a:spcPts val="2100"/>
              </a:lnSpc>
              <a:spcBef>
                <a:spcPts val="3600"/>
              </a:spcBef>
              <a:spcAft>
                <a:spcPts val="6690"/>
              </a:spcAft>
            </a:pPr>
            <a:r>
              <a:rPr lang="en-US" sz="2000" spc="20">
                <a:solidFill>
                  <a:srgbClr val="0E163E"/>
                </a:solidFill>
                <a:latin typeface="Franklin Gothic Medium" panose="02020603050405020304" pitchFamily="2"/>
              </a:rPr>
              <a:t>SDCL 27A-15-31 </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09" name="Text Placeholder 20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6765" rIns="0" bIns="0" anchor="t"/>
          <a:lstStyle/>
          <a:p>
            <a:pPr marL="0" marR="0" indent="0" algn="ctr">
              <a:lnSpc>
                <a:spcPts val="5900"/>
              </a:lnSpc>
              <a:spcAft>
                <a:spcPts val="0"/>
              </a:spcAft>
            </a:pPr>
            <a:r>
              <a:rPr lang="en-US" sz="5250" b="1" spc="140">
                <a:solidFill>
                  <a:srgbClr val="FFFFFF"/>
                </a:solidFill>
                <a:latin typeface="Franklin Gothic Medium" panose="02020603050405020304" pitchFamily="2"/>
              </a:rPr>
              <a:t>PETITION FOR </a:t>
            </a:r>
          </a:p>
          <a:p>
            <a:pPr marL="0" marR="0" indent="0" algn="ctr">
              <a:lnSpc>
                <a:spcPts val="5900"/>
              </a:lnSpc>
              <a:spcBef>
                <a:spcPts val="605"/>
              </a:spcBef>
              <a:spcAft>
                <a:spcPts val="23025"/>
              </a:spcAft>
            </a:pPr>
            <a:r>
              <a:rPr lang="en-US" sz="5250" b="1" spc="190">
                <a:solidFill>
                  <a:srgbClr val="FFFFFF"/>
                </a:solidFill>
                <a:latin typeface="Franklin Gothic Medium" panose="02020603050405020304" pitchFamily="2"/>
              </a:rPr>
              <a:t>COMMITMENT </a:t>
            </a:r>
          </a:p>
        </p:txBody>
      </p:sp>
      <p:sp>
        <p:nvSpPr>
          <p:cNvPr id="210" name="Text Placeholder 20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5 </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13" name="Text Placeholder 21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PETITION FOR COMMITMENT </a:t>
            </a:r>
          </a:p>
        </p:txBody>
      </p:sp>
      <p:sp>
        <p:nvSpPr>
          <p:cNvPr id="214" name="Text Placeholder 213"/>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61925" rIns="0" bIns="0" anchor="t">
            <a:normAutofit fontScale="95000"/>
          </a:bodyPr>
          <a:lstStyle/>
          <a:p>
            <a:pPr marL="365760" marR="0" indent="0" algn="l">
              <a:lnSpc>
                <a:spcPts val="2800"/>
              </a:lnSpc>
              <a:spcAft>
                <a:spcPts val="0"/>
              </a:spcAft>
            </a:pPr>
            <a:r>
              <a:rPr lang="en-US" sz="2550" spc="40">
                <a:solidFill>
                  <a:srgbClr val="0E163E"/>
                </a:solidFill>
                <a:latin typeface="Franklin Gothic Medium" panose="02020603050405020304" pitchFamily="2"/>
              </a:rPr>
              <a:t>Who Can Petition? </a:t>
            </a:r>
          </a:p>
          <a:p>
            <a:pPr marL="640080" marR="0" indent="320040" algn="l">
              <a:lnSpc>
                <a:spcPts val="1700"/>
              </a:lnSpc>
              <a:spcBef>
                <a:spcPts val="410"/>
              </a:spcBef>
              <a:spcAft>
                <a:spcPts val="0"/>
              </a:spcAft>
              <a:buFont typeface="Franklin Gothic Medium"/>
              <a:buChar char="l"/>
            </a:pPr>
            <a:r>
              <a:rPr lang="en-US" sz="1800" spc="25">
                <a:solidFill>
                  <a:srgbClr val="0E163E"/>
                </a:solidFill>
                <a:latin typeface="Franklin Gothic Medium" panose="02020603050405020304" pitchFamily="2"/>
              </a:rPr>
              <a:t>Any person eighteen years of age or older who has personal knowledge of the </a:t>
            </a:r>
          </a:p>
          <a:p>
            <a:pPr marL="960120" marR="0" indent="0" algn="l">
              <a:lnSpc>
                <a:spcPts val="1700"/>
              </a:lnSpc>
              <a:spcBef>
                <a:spcPts val="0"/>
              </a:spcBef>
              <a:spcAft>
                <a:spcPts val="0"/>
              </a:spcAft>
            </a:pPr>
            <a:r>
              <a:rPr lang="en-US" sz="1800" spc="20">
                <a:solidFill>
                  <a:srgbClr val="0E163E"/>
                </a:solidFill>
                <a:latin typeface="Franklin Gothic Medium" panose="02020603050405020304" pitchFamily="2"/>
              </a:rPr>
              <a:t>individual’s behavior may file a petition with the County Board of Mental Illness </a:t>
            </a:r>
          </a:p>
          <a:p>
            <a:pPr marL="960120" marR="0" indent="0" algn="l">
              <a:lnSpc>
                <a:spcPts val="1600"/>
              </a:lnSpc>
              <a:spcBef>
                <a:spcPts val="5"/>
              </a:spcBef>
              <a:spcAft>
                <a:spcPts val="0"/>
              </a:spcAft>
            </a:pPr>
            <a:r>
              <a:rPr lang="en-US" sz="1800" spc="15">
                <a:solidFill>
                  <a:srgbClr val="0E163E"/>
                </a:solidFill>
                <a:latin typeface="Franklin Gothic Medium" panose="02020603050405020304" pitchFamily="2"/>
              </a:rPr>
              <a:t>alleging that the subject is seriously mentally ill (or has a serious emotional </a:t>
            </a:r>
          </a:p>
          <a:p>
            <a:pPr marL="960120" marR="0" indent="0" algn="l">
              <a:lnSpc>
                <a:spcPts val="1800"/>
              </a:lnSpc>
              <a:spcBef>
                <a:spcPts val="0"/>
              </a:spcBef>
              <a:spcAft>
                <a:spcPts val="0"/>
              </a:spcAft>
            </a:pPr>
            <a:r>
              <a:rPr lang="en-US" sz="1800" spc="20">
                <a:solidFill>
                  <a:srgbClr val="0E163E"/>
                </a:solidFill>
                <a:latin typeface="Franklin Gothic Medium" panose="02020603050405020304" pitchFamily="2"/>
              </a:rPr>
              <a:t>disturbance for minors) and in such condition that immediate intervention is </a:t>
            </a:r>
          </a:p>
          <a:p>
            <a:pPr marL="960120" marR="0" indent="0" algn="l">
              <a:lnSpc>
                <a:spcPts val="1700"/>
              </a:lnSpc>
              <a:spcBef>
                <a:spcPts val="20"/>
              </a:spcBef>
              <a:spcAft>
                <a:spcPts val="0"/>
              </a:spcAft>
            </a:pPr>
            <a:r>
              <a:rPr lang="en-US" sz="1800" spc="15">
                <a:solidFill>
                  <a:srgbClr val="0E163E"/>
                </a:solidFill>
                <a:latin typeface="Franklin Gothic Medium" panose="02020603050405020304" pitchFamily="2"/>
              </a:rPr>
              <a:t>necessary for the protection from physical harm of him/herself or others. </a:t>
            </a:r>
          </a:p>
          <a:p>
            <a:pPr marL="640080" marR="0" indent="320040" algn="l">
              <a:lnSpc>
                <a:spcPts val="1700"/>
              </a:lnSpc>
              <a:spcBef>
                <a:spcPts val="2580"/>
              </a:spcBef>
              <a:spcAft>
                <a:spcPts val="0"/>
              </a:spcAft>
              <a:buFont typeface="Franklin Gothic Medium"/>
              <a:buChar char="l"/>
            </a:pPr>
            <a:r>
              <a:rPr lang="en-US" sz="1800" spc="25">
                <a:solidFill>
                  <a:srgbClr val="0E163E"/>
                </a:solidFill>
                <a:latin typeface="Franklin Gothic Medium" panose="02020603050405020304" pitchFamily="2"/>
              </a:rPr>
              <a:t>The same QMHP cannot initiate the petition and perform the QMHP </a:t>
            </a:r>
          </a:p>
          <a:p>
            <a:pPr marL="960120" marR="0" indent="0" algn="l">
              <a:lnSpc>
                <a:spcPts val="1700"/>
              </a:lnSpc>
              <a:spcBef>
                <a:spcPts val="5"/>
              </a:spcBef>
              <a:spcAft>
                <a:spcPts val="20580"/>
              </a:spcAft>
            </a:pPr>
            <a:r>
              <a:rPr lang="en-US" sz="1800" spc="0">
                <a:solidFill>
                  <a:srgbClr val="0E163E"/>
                </a:solidFill>
                <a:latin typeface="Franklin Gothic Medium" panose="02020603050405020304" pitchFamily="2"/>
              </a:rPr>
              <a:t>examination. </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17" name="Text Placeholder 21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INFORMATION NEEDED ON AN </a:t>
            </a:r>
          </a:p>
          <a:p>
            <a:pPr marL="0" marR="0" indent="0" algn="ctr">
              <a:lnSpc>
                <a:spcPts val="3500"/>
              </a:lnSpc>
              <a:spcBef>
                <a:spcPts val="360"/>
              </a:spcBef>
              <a:spcAft>
                <a:spcPts val="1075"/>
              </a:spcAft>
            </a:pPr>
            <a:r>
              <a:rPr lang="en-US" sz="3100" b="1" spc="190">
                <a:solidFill>
                  <a:srgbClr val="CA6C1D"/>
                </a:solidFill>
                <a:latin typeface="Franklin Gothic Medium" panose="02020603050405020304" pitchFamily="2"/>
              </a:rPr>
              <a:t>ADULT PETITION </a:t>
            </a:r>
          </a:p>
        </p:txBody>
      </p:sp>
      <p:sp>
        <p:nvSpPr>
          <p:cNvPr id="218" name="Text Placeholder 21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78740" rIns="0" bIns="0" anchor="t">
            <a:normAutofit fontScale="95000"/>
          </a:bodyPr>
          <a:lstStyle/>
          <a:p>
            <a:pPr marL="0" marR="0" indent="0" algn="ctr">
              <a:lnSpc>
                <a:spcPts val="2500"/>
              </a:lnSpc>
              <a:spcAft>
                <a:spcPts val="0"/>
              </a:spcAft>
            </a:pPr>
            <a:r>
              <a:rPr lang="en-US" sz="2350" spc="190">
                <a:solidFill>
                  <a:srgbClr val="0E163E"/>
                </a:solidFill>
                <a:latin typeface="Franklin Gothic Medium" panose="02020603050405020304" pitchFamily="2"/>
              </a:rPr>
              <a:t>The petition must be on a form, verified by affidavit, and </a:t>
            </a:r>
          </a:p>
          <a:p>
            <a:pPr marL="320040" marR="0" indent="0" algn="l">
              <a:lnSpc>
                <a:spcPts val="2500"/>
              </a:lnSpc>
              <a:spcBef>
                <a:spcPts val="45"/>
              </a:spcBef>
              <a:spcAft>
                <a:spcPts val="0"/>
              </a:spcAft>
            </a:pPr>
            <a:r>
              <a:rPr lang="en-US" sz="2350" spc="160">
                <a:solidFill>
                  <a:srgbClr val="0E163E"/>
                </a:solidFill>
                <a:latin typeface="Franklin Gothic Medium" panose="02020603050405020304" pitchFamily="2"/>
              </a:rPr>
              <a:t>must include: </a:t>
            </a:r>
          </a:p>
          <a:p>
            <a:pPr marL="685800" marR="0" indent="91440" algn="l">
              <a:lnSpc>
                <a:spcPts val="2200"/>
              </a:lnSpc>
              <a:spcBef>
                <a:spcPts val="565"/>
              </a:spcBef>
              <a:spcAft>
                <a:spcPts val="0"/>
              </a:spcAft>
              <a:buFont typeface="Franklin Gothic Medium"/>
              <a:buChar char="l"/>
            </a:pPr>
            <a:r>
              <a:rPr lang="en-US" sz="2000" spc="125">
                <a:solidFill>
                  <a:srgbClr val="0E163E"/>
                </a:solidFill>
                <a:latin typeface="Franklin Gothic Medium" panose="02020603050405020304" pitchFamily="2"/>
              </a:rPr>
              <a:t>A statement by the petitioner that the petitioner believes, on the </a:t>
            </a:r>
          </a:p>
          <a:p>
            <a:pPr marL="777240" marR="0" indent="0" algn="l">
              <a:lnSpc>
                <a:spcPts val="2200"/>
              </a:lnSpc>
              <a:spcBef>
                <a:spcPts val="20"/>
              </a:spcBef>
              <a:spcAft>
                <a:spcPts val="0"/>
              </a:spcAft>
            </a:pPr>
            <a:r>
              <a:rPr lang="en-US" sz="2000" spc="120">
                <a:solidFill>
                  <a:srgbClr val="0E163E"/>
                </a:solidFill>
                <a:latin typeface="Franklin Gothic Medium" panose="02020603050405020304" pitchFamily="2"/>
              </a:rPr>
              <a:t>basis of personal knowledge, that the individual is, as a result of </a:t>
            </a:r>
          </a:p>
          <a:p>
            <a:pPr marL="777240" marR="0" indent="0" algn="l">
              <a:lnSpc>
                <a:spcPts val="2200"/>
              </a:lnSpc>
              <a:spcBef>
                <a:spcPts val="0"/>
              </a:spcBef>
              <a:spcAft>
                <a:spcPts val="0"/>
              </a:spcAft>
            </a:pPr>
            <a:r>
              <a:rPr lang="en-US" sz="2000" spc="120">
                <a:solidFill>
                  <a:srgbClr val="0E163E"/>
                </a:solidFill>
                <a:latin typeface="Franklin Gothic Medium" panose="02020603050405020304" pitchFamily="2"/>
              </a:rPr>
              <a:t>serious mental illness, a danger to self or others; </a:t>
            </a:r>
          </a:p>
          <a:p>
            <a:pPr marL="685800" marR="0" indent="91440" algn="l">
              <a:lnSpc>
                <a:spcPts val="2200"/>
              </a:lnSpc>
              <a:spcBef>
                <a:spcPts val="480"/>
              </a:spcBef>
              <a:spcAft>
                <a:spcPts val="0"/>
              </a:spcAft>
              <a:buFont typeface="Franklin Gothic Medium"/>
              <a:buChar char="l"/>
            </a:pPr>
            <a:r>
              <a:rPr lang="en-US" sz="2000" spc="135">
                <a:solidFill>
                  <a:srgbClr val="0E163E"/>
                </a:solidFill>
                <a:latin typeface="Franklin Gothic Medium" panose="02020603050405020304" pitchFamily="2"/>
              </a:rPr>
              <a:t>The specific nature of the danger; </a:t>
            </a:r>
          </a:p>
          <a:p>
            <a:pPr marL="685800" marR="0" indent="91440" algn="l">
              <a:lnSpc>
                <a:spcPts val="2200"/>
              </a:lnSpc>
              <a:spcBef>
                <a:spcPts val="480"/>
              </a:spcBef>
              <a:spcAft>
                <a:spcPts val="0"/>
              </a:spcAft>
              <a:buFont typeface="Franklin Gothic Medium"/>
              <a:buChar char="l"/>
            </a:pPr>
            <a:r>
              <a:rPr lang="en-US" sz="2000" spc="125">
                <a:solidFill>
                  <a:srgbClr val="0E163E"/>
                </a:solidFill>
                <a:latin typeface="Franklin Gothic Medium" panose="02020603050405020304" pitchFamily="2"/>
              </a:rPr>
              <a:t>A summary of information upon which the statement of danger is </a:t>
            </a:r>
          </a:p>
          <a:p>
            <a:pPr marL="777240" marR="0" indent="0" algn="l">
              <a:lnSpc>
                <a:spcPts val="2100"/>
              </a:lnSpc>
              <a:spcBef>
                <a:spcPts val="0"/>
              </a:spcBef>
              <a:spcAft>
                <a:spcPts val="0"/>
              </a:spcAft>
            </a:pPr>
            <a:r>
              <a:rPr lang="en-US" sz="2000" spc="70">
                <a:solidFill>
                  <a:srgbClr val="0E163E"/>
                </a:solidFill>
                <a:latin typeface="Franklin Gothic Medium" panose="02020603050405020304" pitchFamily="2"/>
              </a:rPr>
              <a:t>based; </a:t>
            </a:r>
          </a:p>
          <a:p>
            <a:pPr marL="685800" marR="0" indent="91440" algn="l">
              <a:lnSpc>
                <a:spcPts val="2200"/>
              </a:lnSpc>
              <a:spcBef>
                <a:spcPts val="530"/>
              </a:spcBef>
              <a:spcAft>
                <a:spcPts val="0"/>
              </a:spcAft>
              <a:buFont typeface="Franklin Gothic Medium"/>
              <a:buChar char="l"/>
            </a:pPr>
            <a:r>
              <a:rPr lang="en-US" sz="2000" spc="125">
                <a:solidFill>
                  <a:srgbClr val="0E163E"/>
                </a:solidFill>
                <a:latin typeface="Franklin Gothic Medium" panose="02020603050405020304" pitchFamily="2"/>
              </a:rPr>
              <a:t>A statement of facts which caused the subject to come to the </a:t>
            </a:r>
          </a:p>
          <a:p>
            <a:pPr marL="777240" marR="0" indent="0" algn="l">
              <a:lnSpc>
                <a:spcPts val="2100"/>
              </a:lnSpc>
              <a:spcBef>
                <a:spcPts val="0"/>
              </a:spcBef>
              <a:spcAft>
                <a:spcPts val="0"/>
              </a:spcAft>
            </a:pPr>
            <a:r>
              <a:rPr lang="en-US" sz="2000" spc="105">
                <a:solidFill>
                  <a:srgbClr val="0E163E"/>
                </a:solidFill>
                <a:latin typeface="Franklin Gothic Medium" panose="02020603050405020304" pitchFamily="2"/>
              </a:rPr>
              <a:t>petitioner’s attention; </a:t>
            </a:r>
          </a:p>
          <a:p>
            <a:pPr marL="685800" marR="0" indent="91440" algn="l">
              <a:lnSpc>
                <a:spcPts val="2200"/>
              </a:lnSpc>
              <a:spcBef>
                <a:spcPts val="525"/>
              </a:spcBef>
              <a:spcAft>
                <a:spcPts val="0"/>
              </a:spcAft>
              <a:buFont typeface="Franklin Gothic Medium"/>
              <a:buChar char="l"/>
            </a:pPr>
            <a:r>
              <a:rPr lang="en-US" sz="2000" spc="135">
                <a:solidFill>
                  <a:srgbClr val="0E163E"/>
                </a:solidFill>
                <a:latin typeface="Franklin Gothic Medium" panose="02020603050405020304" pitchFamily="2"/>
              </a:rPr>
              <a:t>The address and signature of the petitioner; </a:t>
            </a:r>
          </a:p>
          <a:p>
            <a:pPr marL="685800" marR="0" indent="91440" algn="l">
              <a:lnSpc>
                <a:spcPts val="2200"/>
              </a:lnSpc>
              <a:spcBef>
                <a:spcPts val="435"/>
              </a:spcBef>
              <a:spcAft>
                <a:spcPts val="0"/>
              </a:spcAft>
              <a:buFont typeface="Franklin Gothic Medium"/>
              <a:buChar char="l"/>
            </a:pPr>
            <a:r>
              <a:rPr lang="en-US" sz="2000" spc="125">
                <a:solidFill>
                  <a:srgbClr val="0E163E"/>
                </a:solidFill>
                <a:latin typeface="Franklin Gothic Medium" panose="02020603050405020304" pitchFamily="2"/>
              </a:rPr>
              <a:t>A statement of the petitioner’s interest in the case; and </a:t>
            </a:r>
          </a:p>
          <a:p>
            <a:pPr marL="685800" marR="0" indent="91440" algn="l">
              <a:lnSpc>
                <a:spcPts val="2200"/>
              </a:lnSpc>
              <a:spcBef>
                <a:spcPts val="525"/>
              </a:spcBef>
              <a:spcAft>
                <a:spcPts val="0"/>
              </a:spcAft>
              <a:buFont typeface="Franklin Gothic Medium"/>
              <a:buChar char="l"/>
            </a:pPr>
            <a:r>
              <a:rPr lang="en-US" sz="2000" spc="135">
                <a:solidFill>
                  <a:srgbClr val="0E163E"/>
                </a:solidFill>
                <a:latin typeface="Franklin Gothic Medium" panose="02020603050405020304" pitchFamily="2"/>
              </a:rPr>
              <a:t>The name, address, age, marital status, and occupation of the </a:t>
            </a:r>
          </a:p>
          <a:p>
            <a:pPr marL="777240" marR="0" indent="0" algn="l">
              <a:lnSpc>
                <a:spcPts val="2100"/>
              </a:lnSpc>
              <a:spcBef>
                <a:spcPts val="0"/>
              </a:spcBef>
              <a:spcAft>
                <a:spcPts val="0"/>
              </a:spcAft>
            </a:pPr>
            <a:r>
              <a:rPr lang="en-US" sz="2000" spc="105">
                <a:solidFill>
                  <a:srgbClr val="0E163E"/>
                </a:solidFill>
                <a:latin typeface="Franklin Gothic Medium" panose="02020603050405020304" pitchFamily="2"/>
              </a:rPr>
              <a:t>individual to be evaluated. </a:t>
            </a:r>
          </a:p>
          <a:p>
            <a:pPr marL="6995160" marR="0" indent="0" algn="l">
              <a:lnSpc>
                <a:spcPts val="2200"/>
              </a:lnSpc>
              <a:spcBef>
                <a:spcPts val="1940"/>
              </a:spcBef>
              <a:spcAft>
                <a:spcPts val="650"/>
              </a:spcAft>
            </a:pPr>
            <a:r>
              <a:rPr lang="en-US" sz="2000" spc="25">
                <a:solidFill>
                  <a:srgbClr val="0E163E"/>
                </a:solidFill>
                <a:latin typeface="Franklin Gothic Medium" panose="02020603050405020304" pitchFamily="2"/>
              </a:rPr>
              <a:t>SDCL 27A-10-1 </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21" name="Text Placeholder 22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5">
                <a:solidFill>
                  <a:srgbClr val="FFFFFF"/>
                </a:solidFill>
                <a:latin typeface="Franklin Gothic Medium" panose="02020603050405020304" pitchFamily="2"/>
              </a:rPr>
              <a:t>INFORMATION NEEDED ON A </a:t>
            </a:r>
          </a:p>
          <a:p>
            <a:pPr marL="0" marR="0" indent="0" algn="ctr">
              <a:lnSpc>
                <a:spcPts val="3500"/>
              </a:lnSpc>
              <a:spcBef>
                <a:spcPts val="360"/>
              </a:spcBef>
              <a:spcAft>
                <a:spcPts val="1075"/>
              </a:spcAft>
            </a:pPr>
            <a:r>
              <a:rPr lang="en-US" sz="3100" b="1" spc="190">
                <a:solidFill>
                  <a:srgbClr val="CA6C1D"/>
                </a:solidFill>
                <a:latin typeface="Franklin Gothic Medium" panose="02020603050405020304" pitchFamily="2"/>
              </a:rPr>
              <a:t>MINOR PETITION </a:t>
            </a:r>
          </a:p>
        </p:txBody>
      </p:sp>
      <p:sp>
        <p:nvSpPr>
          <p:cNvPr id="222" name="Text Placeholder 22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58115" rIns="0" bIns="0" anchor="t">
            <a:normAutofit fontScale="95000"/>
          </a:bodyPr>
          <a:lstStyle/>
          <a:p>
            <a:pPr marL="0" marR="0" indent="0" algn="ctr">
              <a:lnSpc>
                <a:spcPts val="2500"/>
              </a:lnSpc>
              <a:spcAft>
                <a:spcPts val="0"/>
              </a:spcAft>
            </a:pPr>
            <a:r>
              <a:rPr lang="en-US" sz="2350" spc="45">
                <a:solidFill>
                  <a:srgbClr val="0E163E"/>
                </a:solidFill>
                <a:latin typeface="Franklin Gothic Medium" panose="02020603050405020304" pitchFamily="2"/>
              </a:rPr>
              <a:t>The petition must be on a form, verified by affidavit, and must </a:t>
            </a:r>
          </a:p>
          <a:p>
            <a:pPr marL="411480" marR="0" indent="0" algn="l">
              <a:lnSpc>
                <a:spcPts val="2500"/>
              </a:lnSpc>
              <a:spcBef>
                <a:spcPts val="335"/>
              </a:spcBef>
              <a:spcAft>
                <a:spcPts val="0"/>
              </a:spcAft>
            </a:pPr>
            <a:r>
              <a:rPr lang="en-US" sz="2350" spc="15">
                <a:solidFill>
                  <a:srgbClr val="0E163E"/>
                </a:solidFill>
                <a:latin typeface="Franklin Gothic Medium" panose="02020603050405020304" pitchFamily="2"/>
              </a:rPr>
              <a:t>include: </a:t>
            </a:r>
          </a:p>
          <a:p>
            <a:pPr marL="731520" marR="0" indent="182880" algn="l">
              <a:lnSpc>
                <a:spcPts val="1800"/>
              </a:lnSpc>
              <a:spcBef>
                <a:spcPts val="895"/>
              </a:spcBef>
              <a:spcAft>
                <a:spcPts val="0"/>
              </a:spcAft>
              <a:buFont typeface="Franklin Gothic Medium"/>
              <a:buChar char="l"/>
            </a:pPr>
            <a:r>
              <a:rPr lang="en-US" sz="1800" spc="20">
                <a:solidFill>
                  <a:srgbClr val="0E163E"/>
                </a:solidFill>
                <a:latin typeface="Franklin Gothic Medium" panose="02020603050405020304" pitchFamily="2"/>
              </a:rPr>
              <a:t>A statement by the petitioner, on the basis of personal knowledge, that such </a:t>
            </a:r>
          </a:p>
          <a:p>
            <a:pPr marL="914400" marR="0" indent="0" algn="l">
              <a:lnSpc>
                <a:spcPts val="1900"/>
              </a:lnSpc>
              <a:spcBef>
                <a:spcPts val="235"/>
              </a:spcBef>
              <a:spcAft>
                <a:spcPts val="0"/>
              </a:spcAft>
            </a:pPr>
            <a:r>
              <a:rPr lang="en-US" sz="1800" spc="20">
                <a:solidFill>
                  <a:srgbClr val="0E163E"/>
                </a:solidFill>
                <a:latin typeface="Franklin Gothic Medium" panose="02020603050405020304" pitchFamily="2"/>
              </a:rPr>
              <a:t>minor is, as a result of a serious emotional disturbance, a danger to self or </a:t>
            </a:r>
          </a:p>
          <a:p>
            <a:pPr marL="914400" marR="0" indent="0" algn="l">
              <a:lnSpc>
                <a:spcPts val="1900"/>
              </a:lnSpc>
              <a:spcBef>
                <a:spcPts val="235"/>
              </a:spcBef>
              <a:spcAft>
                <a:spcPts val="0"/>
              </a:spcAft>
            </a:pPr>
            <a:r>
              <a:rPr lang="en-US" sz="1800" spc="10">
                <a:solidFill>
                  <a:srgbClr val="0E163E"/>
                </a:solidFill>
                <a:latin typeface="Franklin Gothic Medium" panose="02020603050405020304" pitchFamily="2"/>
              </a:rPr>
              <a:t>others; </a:t>
            </a:r>
          </a:p>
          <a:p>
            <a:pPr marL="731520" marR="0" indent="182880" algn="l">
              <a:lnSpc>
                <a:spcPts val="1800"/>
              </a:lnSpc>
              <a:spcBef>
                <a:spcPts val="845"/>
              </a:spcBef>
              <a:spcAft>
                <a:spcPts val="0"/>
              </a:spcAft>
              <a:buFont typeface="Franklin Gothic Medium"/>
              <a:buChar char="l"/>
            </a:pPr>
            <a:r>
              <a:rPr lang="en-US" sz="1800" spc="20">
                <a:solidFill>
                  <a:srgbClr val="0E163E"/>
                </a:solidFill>
                <a:latin typeface="Franklin Gothic Medium" panose="02020603050405020304" pitchFamily="2"/>
              </a:rPr>
              <a:t>The specific nature of the danger; </a:t>
            </a:r>
          </a:p>
          <a:p>
            <a:pPr marL="731520" marR="0" indent="182880" algn="l">
              <a:lnSpc>
                <a:spcPts val="1800"/>
              </a:lnSpc>
              <a:spcBef>
                <a:spcPts val="790"/>
              </a:spcBef>
              <a:spcAft>
                <a:spcPts val="0"/>
              </a:spcAft>
              <a:buFont typeface="Franklin Gothic Medium"/>
              <a:buChar char="l"/>
            </a:pPr>
            <a:r>
              <a:rPr lang="en-US" sz="1800" spc="20">
                <a:solidFill>
                  <a:srgbClr val="0E163E"/>
                </a:solidFill>
                <a:latin typeface="Franklin Gothic Medium" panose="02020603050405020304" pitchFamily="2"/>
              </a:rPr>
              <a:t>A summary of the information upon which the statement of danger is based; </a:t>
            </a:r>
          </a:p>
          <a:p>
            <a:pPr marL="731520" marR="0" indent="182880" algn="l">
              <a:lnSpc>
                <a:spcPts val="1800"/>
              </a:lnSpc>
              <a:spcBef>
                <a:spcPts val="790"/>
              </a:spcBef>
              <a:spcAft>
                <a:spcPts val="0"/>
              </a:spcAft>
              <a:buFont typeface="Franklin Gothic Medium"/>
              <a:buChar char="l"/>
            </a:pPr>
            <a:r>
              <a:rPr lang="en-US" sz="1800" spc="15">
                <a:solidFill>
                  <a:srgbClr val="0E163E"/>
                </a:solidFill>
                <a:latin typeface="Franklin Gothic Medium" panose="02020603050405020304" pitchFamily="2"/>
              </a:rPr>
              <a:t>A statement of facts which caused the minor to come to the petitioner's </a:t>
            </a:r>
          </a:p>
          <a:p>
            <a:pPr marL="914400" marR="0" indent="0" algn="l">
              <a:lnSpc>
                <a:spcPts val="1900"/>
              </a:lnSpc>
              <a:spcBef>
                <a:spcPts val="255"/>
              </a:spcBef>
              <a:spcAft>
                <a:spcPts val="0"/>
              </a:spcAft>
            </a:pPr>
            <a:r>
              <a:rPr lang="en-US" sz="1800" spc="0">
                <a:solidFill>
                  <a:srgbClr val="0E163E"/>
                </a:solidFill>
                <a:latin typeface="Franklin Gothic Medium" panose="02020603050405020304" pitchFamily="2"/>
              </a:rPr>
              <a:t>attention; </a:t>
            </a:r>
          </a:p>
          <a:p>
            <a:pPr marL="731520" marR="0" indent="182880" algn="l">
              <a:lnSpc>
                <a:spcPts val="1800"/>
              </a:lnSpc>
              <a:spcBef>
                <a:spcPts val="850"/>
              </a:spcBef>
              <a:spcAft>
                <a:spcPts val="0"/>
              </a:spcAft>
              <a:buFont typeface="Franklin Gothic Medium"/>
              <a:buChar char="l"/>
            </a:pPr>
            <a:r>
              <a:rPr lang="en-US" sz="1800" spc="25">
                <a:solidFill>
                  <a:srgbClr val="0E163E"/>
                </a:solidFill>
                <a:latin typeface="Franklin Gothic Medium" panose="02020603050405020304" pitchFamily="2"/>
              </a:rPr>
              <a:t>The name, address, and signature of the petitioner; </a:t>
            </a:r>
          </a:p>
          <a:p>
            <a:pPr marL="731520" marR="0" indent="182880" algn="l">
              <a:lnSpc>
                <a:spcPts val="1800"/>
              </a:lnSpc>
              <a:spcBef>
                <a:spcPts val="790"/>
              </a:spcBef>
              <a:spcAft>
                <a:spcPts val="0"/>
              </a:spcAft>
              <a:buFont typeface="Franklin Gothic Medium"/>
              <a:buChar char="l"/>
            </a:pPr>
            <a:r>
              <a:rPr lang="en-US" sz="1800" spc="15">
                <a:solidFill>
                  <a:srgbClr val="0E163E"/>
                </a:solidFill>
                <a:latin typeface="Franklin Gothic Medium" panose="02020603050405020304" pitchFamily="2"/>
              </a:rPr>
              <a:t>A statement of the petitioner's interest in the case; and </a:t>
            </a:r>
          </a:p>
          <a:p>
            <a:pPr marL="731520" marR="0" indent="182880" algn="l">
              <a:lnSpc>
                <a:spcPts val="1800"/>
              </a:lnSpc>
              <a:spcBef>
                <a:spcPts val="815"/>
              </a:spcBef>
              <a:spcAft>
                <a:spcPts val="0"/>
              </a:spcAft>
              <a:buFont typeface="Franklin Gothic Medium"/>
              <a:buChar char="l"/>
            </a:pPr>
            <a:r>
              <a:rPr lang="en-US" sz="1800" spc="20">
                <a:solidFill>
                  <a:srgbClr val="0E163E"/>
                </a:solidFill>
                <a:latin typeface="Franklin Gothic Medium" panose="02020603050405020304" pitchFamily="2"/>
              </a:rPr>
              <a:t>The name of the minor to be evaluated and the address and age of the minor </a:t>
            </a:r>
          </a:p>
          <a:p>
            <a:pPr marL="914400" marR="0" indent="0" algn="l">
              <a:lnSpc>
                <a:spcPts val="1900"/>
              </a:lnSpc>
              <a:spcBef>
                <a:spcPts val="230"/>
              </a:spcBef>
              <a:spcAft>
                <a:spcPts val="0"/>
              </a:spcAft>
            </a:pPr>
            <a:r>
              <a:rPr lang="en-US" sz="1800" spc="25">
                <a:solidFill>
                  <a:srgbClr val="0E163E"/>
                </a:solidFill>
                <a:latin typeface="Franklin Gothic Medium" panose="02020603050405020304" pitchFamily="2"/>
              </a:rPr>
              <a:t>and the name and address of the minor's parents, guardian, or nearest relative. </a:t>
            </a:r>
          </a:p>
          <a:p>
            <a:pPr marL="6766560" marR="0" indent="0" algn="l">
              <a:lnSpc>
                <a:spcPts val="2200"/>
              </a:lnSpc>
              <a:spcBef>
                <a:spcPts val="3335"/>
              </a:spcBef>
              <a:spcAft>
                <a:spcPts val="760"/>
              </a:spcAft>
            </a:pPr>
            <a:r>
              <a:rPr lang="en-US" sz="1900" spc="75">
                <a:solidFill>
                  <a:srgbClr val="0E163E"/>
                </a:solidFill>
                <a:latin typeface="Franklin Gothic Medium" panose="02020603050405020304" pitchFamily="2"/>
              </a:rPr>
              <a:t>SDCL 27A-15-30 </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25" name="Text Placeholder 22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PETITION FOR COMMITMENT </a:t>
            </a:r>
          </a:p>
        </p:txBody>
      </p:sp>
      <p:sp>
        <p:nvSpPr>
          <p:cNvPr id="226" name="Text Placeholder 22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56210" rIns="0" bIns="0" anchor="t">
            <a:normAutofit fontScale="95000"/>
          </a:bodyPr>
          <a:lstStyle/>
          <a:p>
            <a:pPr marL="411480" marR="0" indent="0" algn="l">
              <a:lnSpc>
                <a:spcPts val="2400"/>
              </a:lnSpc>
              <a:spcAft>
                <a:spcPts val="0"/>
              </a:spcAft>
            </a:pPr>
            <a:r>
              <a:rPr lang="en-US" sz="2200" spc="25">
                <a:solidFill>
                  <a:srgbClr val="0E163E"/>
                </a:solidFill>
                <a:latin typeface="Franklin Gothic Medium" panose="02020603050405020304" pitchFamily="2"/>
              </a:rPr>
              <a:t>The State's Attorney or other person designated by the Board of </a:t>
            </a:r>
          </a:p>
          <a:p>
            <a:pPr marL="411480" marR="0" indent="0" algn="l">
              <a:lnSpc>
                <a:spcPts val="2400"/>
              </a:lnSpc>
              <a:spcBef>
                <a:spcPts val="270"/>
              </a:spcBef>
              <a:spcAft>
                <a:spcPts val="0"/>
              </a:spcAft>
            </a:pPr>
            <a:r>
              <a:rPr lang="en-US" sz="2200" spc="25">
                <a:solidFill>
                  <a:srgbClr val="0E163E"/>
                </a:solidFill>
                <a:latin typeface="Franklin Gothic Medium" panose="02020603050405020304" pitchFamily="2"/>
              </a:rPr>
              <a:t>County Commissioners shall assist the petitioner in completing the </a:t>
            </a:r>
          </a:p>
          <a:p>
            <a:pPr marL="411480" marR="0" indent="0" algn="l">
              <a:lnSpc>
                <a:spcPts val="2300"/>
              </a:lnSpc>
              <a:spcBef>
                <a:spcPts val="270"/>
              </a:spcBef>
              <a:spcAft>
                <a:spcPts val="0"/>
              </a:spcAft>
            </a:pPr>
            <a:r>
              <a:rPr lang="en-US" sz="2200" spc="-10">
                <a:solidFill>
                  <a:srgbClr val="0E163E"/>
                </a:solidFill>
                <a:latin typeface="Franklin Gothic Medium" panose="02020603050405020304" pitchFamily="2"/>
              </a:rPr>
              <a:t>petition. </a:t>
            </a:r>
          </a:p>
          <a:p>
            <a:pPr marL="731520" marR="0" indent="182880" algn="l">
              <a:lnSpc>
                <a:spcPts val="2000"/>
              </a:lnSpc>
              <a:spcBef>
                <a:spcPts val="905"/>
              </a:spcBef>
              <a:spcAft>
                <a:spcPts val="0"/>
              </a:spcAft>
              <a:buFont typeface="Franklin Gothic Medium"/>
              <a:buChar char="l"/>
            </a:pPr>
            <a:r>
              <a:rPr lang="en-US" sz="2000" spc="15">
                <a:solidFill>
                  <a:srgbClr val="0E163E"/>
                </a:solidFill>
                <a:latin typeface="Franklin Gothic Medium" panose="02020603050405020304" pitchFamily="2"/>
              </a:rPr>
              <a:t>Each county will likely have a different format for their petition. </a:t>
            </a:r>
          </a:p>
          <a:p>
            <a:pPr marL="1188720" marR="411480" indent="182880" algn="l">
              <a:lnSpc>
                <a:spcPts val="1900"/>
              </a:lnSpc>
              <a:spcBef>
                <a:spcPts val="410"/>
              </a:spcBef>
              <a:spcAft>
                <a:spcPts val="0"/>
              </a:spcAft>
              <a:buFont typeface="Franklin Gothic Medium"/>
              <a:buChar char="o"/>
            </a:pPr>
            <a:r>
              <a:rPr lang="en-US" sz="1550" spc="0">
                <a:solidFill>
                  <a:srgbClr val="0E163E"/>
                </a:solidFill>
                <a:latin typeface="Franklin Gothic Medium" panose="02020603050405020304" pitchFamily="2"/>
              </a:rPr>
              <a:t>Please consult with your local Chair of the County Board of Mental Illness or your local State’s Attorney for the petition used in your area. </a:t>
            </a:r>
          </a:p>
          <a:p>
            <a:pPr marL="731520" marR="0" indent="182880" algn="l">
              <a:lnSpc>
                <a:spcPts val="2000"/>
              </a:lnSpc>
              <a:spcBef>
                <a:spcPts val="860"/>
              </a:spcBef>
              <a:spcAft>
                <a:spcPts val="0"/>
              </a:spcAft>
              <a:buFont typeface="Franklin Gothic Medium"/>
              <a:buChar char="l"/>
            </a:pPr>
            <a:r>
              <a:rPr lang="en-US" sz="2000" spc="20">
                <a:solidFill>
                  <a:srgbClr val="0E163E"/>
                </a:solidFill>
                <a:latin typeface="Franklin Gothic Medium" panose="02020603050405020304" pitchFamily="2"/>
              </a:rPr>
              <a:t>Upon completion of the petition, the petition shall be forthwith </a:t>
            </a:r>
          </a:p>
          <a:p>
            <a:pPr marL="868680" marR="0" indent="0" algn="l">
              <a:lnSpc>
                <a:spcPts val="2100"/>
              </a:lnSpc>
              <a:spcBef>
                <a:spcPts val="280"/>
              </a:spcBef>
              <a:spcAft>
                <a:spcPts val="0"/>
              </a:spcAft>
            </a:pPr>
            <a:r>
              <a:rPr lang="en-US" sz="2000" spc="25">
                <a:solidFill>
                  <a:srgbClr val="0E163E"/>
                </a:solidFill>
                <a:latin typeface="Franklin Gothic Medium" panose="02020603050405020304" pitchFamily="2"/>
              </a:rPr>
              <a:t>submitted to the Chair of the County Board of Mental Illness where </a:t>
            </a:r>
          </a:p>
          <a:p>
            <a:pPr marL="868680" marR="0" indent="0" algn="l">
              <a:lnSpc>
                <a:spcPts val="2100"/>
              </a:lnSpc>
              <a:spcBef>
                <a:spcPts val="265"/>
              </a:spcBef>
              <a:spcAft>
                <a:spcPts val="0"/>
              </a:spcAft>
            </a:pPr>
            <a:r>
              <a:rPr lang="en-US" sz="2000" spc="25">
                <a:solidFill>
                  <a:srgbClr val="0E163E"/>
                </a:solidFill>
                <a:latin typeface="Franklin Gothic Medium" panose="02020603050405020304" pitchFamily="2"/>
              </a:rPr>
              <a:t>such seriously mentally ill person is found. </a:t>
            </a:r>
          </a:p>
          <a:p>
            <a:pPr marL="1188720" marR="502920" indent="182880" algn="l">
              <a:lnSpc>
                <a:spcPts val="1900"/>
              </a:lnSpc>
              <a:spcBef>
                <a:spcPts val="430"/>
              </a:spcBef>
              <a:spcAft>
                <a:spcPts val="0"/>
              </a:spcAft>
              <a:buFont typeface="Franklin Gothic Medium"/>
              <a:buChar char="o"/>
            </a:pPr>
            <a:r>
              <a:rPr lang="en-US" sz="1550" spc="0">
                <a:solidFill>
                  <a:srgbClr val="0E163E"/>
                </a:solidFill>
                <a:latin typeface="Franklin Gothic Medium" panose="02020603050405020304" pitchFamily="2"/>
              </a:rPr>
              <a:t>The term, forthwith, means that the petition shall be completed and submitted to the chair at the earliest possible time during normal waking hours. </a:t>
            </a:r>
          </a:p>
          <a:p>
            <a:pPr marL="411480" marR="0" indent="0" algn="l">
              <a:lnSpc>
                <a:spcPts val="2300"/>
              </a:lnSpc>
              <a:spcBef>
                <a:spcPts val="3945"/>
              </a:spcBef>
              <a:spcAft>
                <a:spcPts val="0"/>
              </a:spcAft>
            </a:pPr>
            <a:r>
              <a:rPr lang="en-US" sz="2200" spc="20">
                <a:solidFill>
                  <a:srgbClr val="0E163E"/>
                </a:solidFill>
                <a:latin typeface="Franklin Gothic Medium" panose="02020603050405020304" pitchFamily="2"/>
              </a:rPr>
              <a:t>If a petition is not filed with the chair within 24 hours of the </a:t>
            </a:r>
          </a:p>
          <a:p>
            <a:pPr marL="411480" marR="0" indent="0" algn="l">
              <a:lnSpc>
                <a:spcPts val="2300"/>
              </a:lnSpc>
              <a:spcBef>
                <a:spcPts val="315"/>
              </a:spcBef>
              <a:spcAft>
                <a:spcPts val="2945"/>
              </a:spcAft>
            </a:pPr>
            <a:r>
              <a:rPr lang="en-US" sz="2200" spc="35">
                <a:solidFill>
                  <a:srgbClr val="0E163E"/>
                </a:solidFill>
                <a:latin typeface="Franklin Gothic Medium" panose="02020603050405020304" pitchFamily="2"/>
              </a:rPr>
              <a:t>apprehension of the person, the person shall be released. </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29" name="Text Placeholder 22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5">
                <a:solidFill>
                  <a:srgbClr val="FFFFFF"/>
                </a:solidFill>
                <a:latin typeface="Franklin Gothic Medium" panose="02020603050405020304" pitchFamily="2"/>
              </a:rPr>
              <a:t>PETITION EXAMPLES </a:t>
            </a:r>
          </a:p>
        </p:txBody>
      </p:sp>
      <p:sp>
        <p:nvSpPr>
          <p:cNvPr id="230" name="Text Placeholder 22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61925" rIns="0" bIns="0" anchor="t">
            <a:normAutofit fontScale="95000"/>
          </a:bodyPr>
          <a:lstStyle/>
          <a:p>
            <a:pPr marL="411480" marR="0" indent="0" algn="just">
              <a:lnSpc>
                <a:spcPts val="2800"/>
              </a:lnSpc>
              <a:spcAft>
                <a:spcPts val="0"/>
              </a:spcAft>
            </a:pPr>
            <a:r>
              <a:rPr lang="en-US" sz="2550" spc="35">
                <a:solidFill>
                  <a:srgbClr val="0E163E"/>
                </a:solidFill>
                <a:latin typeface="Franklin Gothic Medium" panose="02020603050405020304" pitchFamily="2"/>
              </a:rPr>
              <a:t>Example petitions may be found at: </a:t>
            </a:r>
          </a:p>
          <a:p>
            <a:pPr marL="411480" marR="0" indent="0" algn="just">
              <a:lnSpc>
                <a:spcPts val="2000"/>
              </a:lnSpc>
              <a:spcBef>
                <a:spcPts val="745"/>
              </a:spcBef>
              <a:spcAft>
                <a:spcPts val="0"/>
              </a:spcAft>
            </a:pPr>
            <a:r>
              <a:rPr lang="en-US" sz="1900" u="sng" spc="170">
                <a:solidFill>
                  <a:srgbClr val="0000FF"/>
                </a:solidFill>
                <a:latin typeface="Franklin Gothic Medium" panose="02020603050405020304" pitchFamily="2"/>
              </a:rPr>
              <a:t>http://dss.sd.gov/behavioralhealth/community/countyboard.aspx</a:t>
            </a:r>
            <a:r>
              <a:rPr lang="en-US" sz="100" spc="170">
                <a:solidFill>
                  <a:srgbClr val="0E163E"/>
                </a:solidFill>
                <a:latin typeface="Franklin Gothic Medium" panose="02020603050405020304" pitchFamily="2"/>
              </a:rPr>
              <a:t> </a:t>
            </a:r>
          </a:p>
          <a:p>
            <a:pPr marL="411480" marR="0" indent="0" algn="just">
              <a:lnSpc>
                <a:spcPts val="2800"/>
              </a:lnSpc>
              <a:spcBef>
                <a:spcPts val="3535"/>
              </a:spcBef>
              <a:spcAft>
                <a:spcPts val="0"/>
              </a:spcAft>
            </a:pPr>
            <a:r>
              <a:rPr lang="en-US" sz="2550" spc="50">
                <a:solidFill>
                  <a:srgbClr val="0E163E"/>
                </a:solidFill>
                <a:latin typeface="Franklin Gothic Medium" panose="02020603050405020304" pitchFamily="2"/>
              </a:rPr>
              <a:t>Please check with your Chair of the County Board of </a:t>
            </a:r>
          </a:p>
          <a:p>
            <a:pPr marL="411480" marR="0" indent="0" algn="just">
              <a:lnSpc>
                <a:spcPts val="2800"/>
              </a:lnSpc>
              <a:spcBef>
                <a:spcPts val="365"/>
              </a:spcBef>
              <a:spcAft>
                <a:spcPts val="0"/>
              </a:spcAft>
            </a:pPr>
            <a:r>
              <a:rPr lang="en-US" sz="2550" spc="40">
                <a:solidFill>
                  <a:srgbClr val="0E163E"/>
                </a:solidFill>
                <a:latin typeface="Franklin Gothic Medium" panose="02020603050405020304" pitchFamily="2"/>
              </a:rPr>
              <a:t>Mental Illness or your local State’s Attorney for the petition </a:t>
            </a:r>
          </a:p>
          <a:p>
            <a:pPr marL="411480" marR="0" indent="0" algn="just">
              <a:lnSpc>
                <a:spcPts val="2800"/>
              </a:lnSpc>
              <a:spcBef>
                <a:spcPts val="365"/>
              </a:spcBef>
              <a:spcAft>
                <a:spcPts val="20420"/>
              </a:spcAft>
            </a:pPr>
            <a:r>
              <a:rPr lang="en-US" sz="2550" spc="40">
                <a:solidFill>
                  <a:srgbClr val="0E163E"/>
                </a:solidFill>
                <a:latin typeface="Franklin Gothic Medium" panose="02020603050405020304" pitchFamily="2"/>
              </a:rPr>
              <a:t>used in your area. </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33" name="Text Placeholder 23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6765" rIns="0" bIns="0" anchor="t"/>
          <a:lstStyle/>
          <a:p>
            <a:pPr marL="548640" marR="0" indent="0" algn="l">
              <a:lnSpc>
                <a:spcPts val="5900"/>
              </a:lnSpc>
              <a:spcAft>
                <a:spcPts val="0"/>
              </a:spcAft>
            </a:pPr>
            <a:r>
              <a:rPr lang="en-US" sz="5250" b="1" spc="200">
                <a:solidFill>
                  <a:srgbClr val="FFFFFF"/>
                </a:solidFill>
                <a:latin typeface="Franklin Gothic Medium" panose="02020603050405020304" pitchFamily="2"/>
              </a:rPr>
              <a:t>COUNTY BOARD OF </a:t>
            </a:r>
          </a:p>
          <a:p>
            <a:pPr marL="0" marR="160020" indent="0" algn="r">
              <a:lnSpc>
                <a:spcPts val="5900"/>
              </a:lnSpc>
              <a:spcBef>
                <a:spcPts val="605"/>
              </a:spcBef>
              <a:spcAft>
                <a:spcPts val="23025"/>
              </a:spcAft>
            </a:pPr>
            <a:r>
              <a:rPr lang="en-US" sz="5250" b="1" spc="150">
                <a:solidFill>
                  <a:srgbClr val="FFFFFF"/>
                </a:solidFill>
                <a:latin typeface="Franklin Gothic Medium" panose="02020603050405020304" pitchFamily="2"/>
              </a:rPr>
              <a:t>MENTAL ILLNESS </a:t>
            </a:r>
          </a:p>
        </p:txBody>
      </p:sp>
      <p:sp>
        <p:nvSpPr>
          <p:cNvPr id="234" name="Text Placeholder 23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6 </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45" name="Text Placeholder 24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a:solidFill>
                  <a:srgbClr val="FFFFFF"/>
                </a:solidFill>
                <a:latin typeface="Franklin Gothic Medium" panose="02020603050405020304" pitchFamily="2"/>
              </a:rPr>
              <a:t>POWERS OF THE BOARD </a:t>
            </a:r>
          </a:p>
        </p:txBody>
      </p:sp>
      <p:sp>
        <p:nvSpPr>
          <p:cNvPr id="246" name="Text Placeholder 24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70180" rIns="0" bIns="0" anchor="t">
            <a:normAutofit fontScale="95000"/>
          </a:bodyPr>
          <a:lstStyle/>
          <a:p>
            <a:pPr marL="411480" marR="0" indent="228600" algn="l">
              <a:lnSpc>
                <a:spcPts val="2000"/>
              </a:lnSpc>
              <a:spcAft>
                <a:spcPts val="0"/>
              </a:spcAft>
              <a:buFont typeface="Franklin Gothic Medium"/>
              <a:buChar char="l"/>
            </a:pPr>
            <a:r>
              <a:rPr lang="en-US" sz="2000" spc="170">
                <a:solidFill>
                  <a:srgbClr val="0E163E"/>
                </a:solidFill>
                <a:latin typeface="Franklin Gothic Medium" panose="02020603050405020304" pitchFamily="2"/>
              </a:rPr>
              <a:t>The County Board of Mental Illness has jurisdiction over all </a:t>
            </a:r>
          </a:p>
          <a:p>
            <a:pPr marL="640080" marR="0" indent="0" algn="l">
              <a:lnSpc>
                <a:spcPts val="2100"/>
              </a:lnSpc>
              <a:spcBef>
                <a:spcPts val="265"/>
              </a:spcBef>
              <a:spcAft>
                <a:spcPts val="0"/>
              </a:spcAft>
            </a:pPr>
            <a:r>
              <a:rPr lang="en-US" sz="2000" spc="160">
                <a:solidFill>
                  <a:srgbClr val="0E163E"/>
                </a:solidFill>
                <a:latin typeface="Franklin Gothic Medium" panose="02020603050405020304" pitchFamily="2"/>
              </a:rPr>
              <a:t>applications or petitions for </a:t>
            </a:r>
          </a:p>
          <a:p>
            <a:pPr marL="731520" marR="0" indent="182880" algn="l">
              <a:lnSpc>
                <a:spcPts val="1800"/>
              </a:lnSpc>
              <a:spcBef>
                <a:spcPts val="830"/>
              </a:spcBef>
              <a:spcAft>
                <a:spcPts val="0"/>
              </a:spcAft>
              <a:buFont typeface="Franklin Gothic Medium"/>
              <a:buChar char="l"/>
            </a:pPr>
            <a:r>
              <a:rPr lang="en-US" sz="1800" spc="100">
                <a:solidFill>
                  <a:srgbClr val="0E163E"/>
                </a:solidFill>
                <a:latin typeface="Franklin Gothic Medium" panose="02020603050405020304" pitchFamily="2"/>
              </a:rPr>
              <a:t>involuntary commitment </a:t>
            </a:r>
          </a:p>
          <a:p>
            <a:pPr marL="731520" marR="0" indent="182880" algn="l">
              <a:lnSpc>
                <a:spcPts val="1800"/>
              </a:lnSpc>
              <a:spcBef>
                <a:spcPts val="790"/>
              </a:spcBef>
              <a:spcAft>
                <a:spcPts val="0"/>
              </a:spcAft>
              <a:buFont typeface="Franklin Gothic Medium"/>
              <a:buChar char="l"/>
            </a:pPr>
            <a:r>
              <a:rPr lang="en-US" sz="1800" spc="110">
                <a:solidFill>
                  <a:srgbClr val="0E163E"/>
                </a:solidFill>
                <a:latin typeface="Franklin Gothic Medium" panose="02020603050405020304" pitchFamily="2"/>
              </a:rPr>
              <a:t>the treatment of any involuntarily committed person </a:t>
            </a:r>
          </a:p>
          <a:p>
            <a:pPr marL="731520" marR="0" indent="182880" algn="l">
              <a:lnSpc>
                <a:spcPts val="1800"/>
              </a:lnSpc>
              <a:spcBef>
                <a:spcPts val="790"/>
              </a:spcBef>
              <a:spcAft>
                <a:spcPts val="0"/>
              </a:spcAft>
              <a:buFont typeface="Franklin Gothic Medium"/>
              <a:buChar char="l"/>
            </a:pPr>
            <a:r>
              <a:rPr lang="en-US" sz="1800" spc="114">
                <a:solidFill>
                  <a:srgbClr val="0E163E"/>
                </a:solidFill>
                <a:latin typeface="Franklin Gothic Medium" panose="02020603050405020304" pitchFamily="2"/>
              </a:rPr>
              <a:t>the safekeeping of any person subject to involuntary commitment </a:t>
            </a:r>
          </a:p>
          <a:p>
            <a:pPr marL="914400" marR="0" indent="0" algn="l">
              <a:lnSpc>
                <a:spcPts val="1900"/>
              </a:lnSpc>
              <a:spcBef>
                <a:spcPts val="235"/>
              </a:spcBef>
              <a:spcAft>
                <a:spcPts val="0"/>
              </a:spcAft>
            </a:pPr>
            <a:r>
              <a:rPr lang="en-US" sz="1800" spc="95">
                <a:solidFill>
                  <a:srgbClr val="0E163E"/>
                </a:solidFill>
                <a:latin typeface="Franklin Gothic Medium" panose="02020603050405020304" pitchFamily="2"/>
              </a:rPr>
              <a:t>within its county. </a:t>
            </a:r>
          </a:p>
          <a:p>
            <a:pPr marL="411480" marR="0" indent="228600" algn="l">
              <a:lnSpc>
                <a:spcPts val="2000"/>
              </a:lnSpc>
              <a:spcBef>
                <a:spcPts val="860"/>
              </a:spcBef>
              <a:spcAft>
                <a:spcPts val="0"/>
              </a:spcAft>
              <a:buFont typeface="Franklin Gothic Medium"/>
              <a:buChar char="l"/>
            </a:pPr>
            <a:r>
              <a:rPr lang="en-US" sz="2000" spc="175">
                <a:solidFill>
                  <a:srgbClr val="0E163E"/>
                </a:solidFill>
                <a:latin typeface="Franklin Gothic Medium" panose="02020603050405020304" pitchFamily="2"/>
              </a:rPr>
              <a:t>The County Board of Mental Illness may issue subpoenas and </a:t>
            </a:r>
          </a:p>
          <a:p>
            <a:pPr marL="640080" marR="0" indent="0" algn="l">
              <a:lnSpc>
                <a:spcPts val="2100"/>
              </a:lnSpc>
              <a:spcBef>
                <a:spcPts val="265"/>
              </a:spcBef>
              <a:spcAft>
                <a:spcPts val="0"/>
              </a:spcAft>
            </a:pPr>
            <a:r>
              <a:rPr lang="en-US" sz="2000" spc="175">
                <a:solidFill>
                  <a:srgbClr val="0E163E"/>
                </a:solidFill>
                <a:latin typeface="Franklin Gothic Medium" panose="02020603050405020304" pitchFamily="2"/>
              </a:rPr>
              <a:t>compel obedience to any subpoena, and do any act of a court </a:t>
            </a:r>
          </a:p>
          <a:p>
            <a:pPr marL="640080" marR="0" indent="0" algn="l">
              <a:lnSpc>
                <a:spcPts val="2200"/>
              </a:lnSpc>
              <a:spcBef>
                <a:spcPts val="265"/>
              </a:spcBef>
              <a:spcAft>
                <a:spcPts val="0"/>
              </a:spcAft>
            </a:pPr>
            <a:r>
              <a:rPr lang="en-US" sz="2000" spc="175">
                <a:solidFill>
                  <a:srgbClr val="0E163E"/>
                </a:solidFill>
                <a:latin typeface="Franklin Gothic Medium" panose="02020603050405020304" pitchFamily="2"/>
              </a:rPr>
              <a:t>necessary and proper for the purpose of discharging the duties </a:t>
            </a:r>
          </a:p>
          <a:p>
            <a:pPr marL="640080" marR="0" indent="0" algn="l">
              <a:lnSpc>
                <a:spcPts val="2100"/>
              </a:lnSpc>
              <a:spcBef>
                <a:spcPts val="240"/>
              </a:spcBef>
              <a:spcAft>
                <a:spcPts val="0"/>
              </a:spcAft>
            </a:pPr>
            <a:r>
              <a:rPr lang="en-US" sz="2000" spc="140">
                <a:solidFill>
                  <a:srgbClr val="0E163E"/>
                </a:solidFill>
                <a:latin typeface="Franklin Gothic Medium" panose="02020603050405020304" pitchFamily="2"/>
              </a:rPr>
              <a:t>required of it. </a:t>
            </a:r>
          </a:p>
          <a:p>
            <a:pPr marL="7086600" marR="0" indent="0" algn="l">
              <a:lnSpc>
                <a:spcPts val="2100"/>
              </a:lnSpc>
              <a:spcBef>
                <a:spcPts val="11415"/>
              </a:spcBef>
              <a:spcAft>
                <a:spcPts val="495"/>
              </a:spcAft>
            </a:pPr>
            <a:r>
              <a:rPr lang="en-US" sz="2000" spc="25">
                <a:solidFill>
                  <a:srgbClr val="0E163E"/>
                </a:solidFill>
                <a:latin typeface="Franklin Gothic Medium" panose="02020603050405020304" pitchFamily="2"/>
              </a:rPr>
              <a:t>SDCL 27A-7-4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33" name="Text Placeholder 13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210">
                <a:solidFill>
                  <a:srgbClr val="FFFFFF"/>
                </a:solidFill>
                <a:latin typeface="Franklin Gothic Medium" panose="02020603050405020304" pitchFamily="2"/>
              </a:rPr>
              <a:t>INVOLUNTARY COMMITMENT </a:t>
            </a:r>
          </a:p>
          <a:p>
            <a:pPr marL="0" marR="0" indent="0" algn="ctr">
              <a:lnSpc>
                <a:spcPts val="3900"/>
              </a:lnSpc>
              <a:spcBef>
                <a:spcPts val="400"/>
              </a:spcBef>
              <a:spcAft>
                <a:spcPts val="605"/>
              </a:spcAft>
            </a:pPr>
            <a:r>
              <a:rPr lang="en-US" sz="3500" b="1" spc="204">
                <a:solidFill>
                  <a:srgbClr val="FFFFFF"/>
                </a:solidFill>
                <a:latin typeface="Franklin Gothic Medium" panose="02020603050405020304" pitchFamily="2"/>
              </a:rPr>
              <a:t>CRITERIA FOR ADULTS </a:t>
            </a:r>
          </a:p>
        </p:txBody>
      </p:sp>
      <p:sp>
        <p:nvSpPr>
          <p:cNvPr id="134" name="Text Placeholder 133"/>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7475" rIns="0" bIns="0" anchor="t">
            <a:normAutofit fontScale="95000"/>
          </a:bodyPr>
          <a:lstStyle/>
          <a:p>
            <a:pPr marL="0" marR="0" indent="0" algn="ctr">
              <a:lnSpc>
                <a:spcPts val="4200"/>
              </a:lnSpc>
              <a:spcAft>
                <a:spcPts val="0"/>
              </a:spcAft>
            </a:pPr>
            <a:r>
              <a:rPr lang="en-US" sz="3950" spc="75">
                <a:solidFill>
                  <a:srgbClr val="0E163E"/>
                </a:solidFill>
                <a:latin typeface="Franklin Gothic Medium" panose="02020603050405020304" pitchFamily="2"/>
              </a:rPr>
              <a:t>A person 18 years or older is subject </a:t>
            </a:r>
          </a:p>
          <a:p>
            <a:pPr marL="365760" marR="0" indent="0" algn="l">
              <a:lnSpc>
                <a:spcPts val="4200"/>
              </a:lnSpc>
              <a:spcBef>
                <a:spcPts val="85"/>
              </a:spcBef>
              <a:spcAft>
                <a:spcPts val="0"/>
              </a:spcAft>
            </a:pPr>
            <a:r>
              <a:rPr lang="en-US" sz="3950" spc="40">
                <a:solidFill>
                  <a:srgbClr val="0E163E"/>
                </a:solidFill>
                <a:latin typeface="Franklin Gothic Medium" panose="02020603050405020304" pitchFamily="2"/>
              </a:rPr>
              <a:t>to involuntary commitment if: </a:t>
            </a:r>
          </a:p>
          <a:p>
            <a:pPr marL="777240" marR="0" indent="137160" algn="l">
              <a:lnSpc>
                <a:spcPts val="3000"/>
              </a:lnSpc>
              <a:spcBef>
                <a:spcPts val="815"/>
              </a:spcBef>
              <a:spcAft>
                <a:spcPts val="0"/>
              </a:spcAft>
              <a:buFont typeface="Franklin Gothic Medium"/>
              <a:buChar char="l"/>
            </a:pPr>
            <a:r>
              <a:rPr lang="en-US" sz="2750" spc="70">
                <a:solidFill>
                  <a:srgbClr val="0E163E"/>
                </a:solidFill>
                <a:latin typeface="Franklin Gothic Medium" panose="02020603050405020304" pitchFamily="2"/>
              </a:rPr>
              <a:t>The person has a serious mental illness </a:t>
            </a:r>
          </a:p>
          <a:p>
            <a:pPr marL="777240" marR="0" indent="137160" algn="l">
              <a:lnSpc>
                <a:spcPts val="3000"/>
              </a:lnSpc>
              <a:spcBef>
                <a:spcPts val="670"/>
              </a:spcBef>
              <a:spcAft>
                <a:spcPts val="0"/>
              </a:spcAft>
              <a:buFont typeface="Franklin Gothic Medium"/>
              <a:buChar char="l"/>
            </a:pPr>
            <a:r>
              <a:rPr lang="en-US" sz="2750" spc="60">
                <a:solidFill>
                  <a:srgbClr val="0E163E"/>
                </a:solidFill>
                <a:latin typeface="Franklin Gothic Medium" panose="02020603050405020304" pitchFamily="2"/>
              </a:rPr>
              <a:t>Due to the serious mental illness, the person is a </a:t>
            </a:r>
          </a:p>
          <a:p>
            <a:pPr marL="914400" marR="0" indent="0" algn="l">
              <a:lnSpc>
                <a:spcPts val="3000"/>
              </a:lnSpc>
              <a:spcBef>
                <a:spcPts val="0"/>
              </a:spcBef>
              <a:spcAft>
                <a:spcPts val="0"/>
              </a:spcAft>
            </a:pPr>
            <a:r>
              <a:rPr lang="en-US" sz="2750" spc="50">
                <a:solidFill>
                  <a:srgbClr val="0E163E"/>
                </a:solidFill>
                <a:latin typeface="Franklin Gothic Medium" panose="02020603050405020304" pitchFamily="2"/>
              </a:rPr>
              <a:t>danger to self or others or has a chronic disability </a:t>
            </a:r>
          </a:p>
          <a:p>
            <a:pPr marL="777240" marR="0" indent="137160" algn="l">
              <a:lnSpc>
                <a:spcPts val="3000"/>
              </a:lnSpc>
              <a:spcBef>
                <a:spcPts val="670"/>
              </a:spcBef>
              <a:spcAft>
                <a:spcPts val="0"/>
              </a:spcAft>
              <a:buFont typeface="Franklin Gothic Medium"/>
              <a:buChar char="l"/>
            </a:pPr>
            <a:r>
              <a:rPr lang="en-US" sz="2750" spc="55">
                <a:solidFill>
                  <a:srgbClr val="0E163E"/>
                </a:solidFill>
                <a:latin typeface="Franklin Gothic Medium" panose="02020603050405020304" pitchFamily="2"/>
              </a:rPr>
              <a:t>The person needs and is likely to benefit from </a:t>
            </a:r>
          </a:p>
          <a:p>
            <a:pPr marL="914400" marR="0" indent="0" algn="l">
              <a:lnSpc>
                <a:spcPts val="3000"/>
              </a:lnSpc>
              <a:spcBef>
                <a:spcPts val="0"/>
              </a:spcBef>
              <a:spcAft>
                <a:spcPts val="0"/>
              </a:spcAft>
            </a:pPr>
            <a:r>
              <a:rPr lang="en-US" sz="2750" spc="25">
                <a:solidFill>
                  <a:srgbClr val="0E163E"/>
                </a:solidFill>
                <a:latin typeface="Franklin Gothic Medium" panose="02020603050405020304" pitchFamily="2"/>
              </a:rPr>
              <a:t>treatment. </a:t>
            </a:r>
          </a:p>
          <a:p>
            <a:pPr marL="7086600" marR="0" indent="0" algn="l">
              <a:lnSpc>
                <a:spcPts val="2200"/>
              </a:lnSpc>
              <a:spcBef>
                <a:spcPts val="10515"/>
              </a:spcBef>
              <a:spcAft>
                <a:spcPts val="325"/>
              </a:spcAft>
            </a:pPr>
            <a:r>
              <a:rPr lang="en-US" sz="1900" spc="65">
                <a:solidFill>
                  <a:srgbClr val="0E163E"/>
                </a:solidFill>
                <a:latin typeface="Franklin Gothic Medium" panose="02020603050405020304" pitchFamily="2"/>
              </a:rPr>
              <a:t>SDCL 27A-1-2 </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49" name="Text Placeholder 24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55">
                <a:solidFill>
                  <a:srgbClr val="FFFFFF"/>
                </a:solidFill>
                <a:latin typeface="Franklin Gothic Medium" panose="02020603050405020304" pitchFamily="2"/>
              </a:rPr>
              <a:t>RELEASE </a:t>
            </a:r>
          </a:p>
        </p:txBody>
      </p:sp>
      <p:sp>
        <p:nvSpPr>
          <p:cNvPr id="250" name="Text Placeholder 249"/>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52400" rIns="0" bIns="0" anchor="t">
            <a:normAutofit fontScale="95000"/>
          </a:bodyPr>
          <a:lstStyle/>
          <a:p>
            <a:pPr marL="411480" marR="0" indent="0" algn="l">
              <a:lnSpc>
                <a:spcPts val="2100"/>
              </a:lnSpc>
              <a:spcAft>
                <a:spcPts val="0"/>
              </a:spcAft>
            </a:pPr>
            <a:r>
              <a:rPr lang="en-US" sz="2000" spc="170">
                <a:solidFill>
                  <a:srgbClr val="0E163E"/>
                </a:solidFill>
                <a:latin typeface="Franklin Gothic Medium" panose="02020603050405020304" pitchFamily="2"/>
              </a:rPr>
              <a:t>If the County Board of Mental Illness determines that the QMHP </a:t>
            </a:r>
          </a:p>
          <a:p>
            <a:pPr marL="411480" marR="0" indent="0" algn="l">
              <a:lnSpc>
                <a:spcPts val="2200"/>
              </a:lnSpc>
              <a:spcBef>
                <a:spcPts val="265"/>
              </a:spcBef>
              <a:spcAft>
                <a:spcPts val="0"/>
              </a:spcAft>
            </a:pPr>
            <a:r>
              <a:rPr lang="en-US" sz="2000" spc="170">
                <a:solidFill>
                  <a:srgbClr val="0E163E"/>
                </a:solidFill>
                <a:latin typeface="Franklin Gothic Medium" panose="02020603050405020304" pitchFamily="2"/>
              </a:rPr>
              <a:t>findings do not support involuntary commitment criteria, the </a:t>
            </a:r>
          </a:p>
          <a:p>
            <a:pPr marL="411480" marR="0" indent="0" algn="l">
              <a:lnSpc>
                <a:spcPts val="2100"/>
              </a:lnSpc>
              <a:spcBef>
                <a:spcPts val="240"/>
              </a:spcBef>
              <a:spcAft>
                <a:spcPts val="31575"/>
              </a:spcAft>
            </a:pPr>
            <a:r>
              <a:rPr lang="en-US" sz="2000" spc="160">
                <a:solidFill>
                  <a:srgbClr val="0E163E"/>
                </a:solidFill>
                <a:latin typeface="Franklin Gothic Medium" panose="02020603050405020304" pitchFamily="2"/>
              </a:rPr>
              <a:t>individual must be released. </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53" name="Text Placeholder 25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860550" rIns="0" bIns="0" anchor="t"/>
          <a:lstStyle/>
          <a:p>
            <a:pPr marL="0" marR="137160" indent="0" algn="r">
              <a:lnSpc>
                <a:spcPts val="4800"/>
              </a:lnSpc>
              <a:spcAft>
                <a:spcPts val="0"/>
              </a:spcAft>
            </a:pPr>
            <a:r>
              <a:rPr lang="en-US" sz="4300" b="1" spc="155">
                <a:solidFill>
                  <a:srgbClr val="FFFFFF"/>
                </a:solidFill>
                <a:latin typeface="Franklin Gothic Medium" panose="02020603050405020304" pitchFamily="2"/>
              </a:rPr>
              <a:t>QUALIFIED MENTAL </a:t>
            </a:r>
          </a:p>
          <a:p>
            <a:pPr marL="0" marR="0" indent="0" algn="ctr">
              <a:lnSpc>
                <a:spcPts val="4800"/>
              </a:lnSpc>
              <a:spcBef>
                <a:spcPts val="490"/>
              </a:spcBef>
              <a:spcAft>
                <a:spcPts val="0"/>
              </a:spcAft>
            </a:pPr>
            <a:r>
              <a:rPr lang="en-US" sz="4300" b="1" spc="155">
                <a:solidFill>
                  <a:srgbClr val="FFFFFF"/>
                </a:solidFill>
                <a:latin typeface="Franklin Gothic Medium" panose="02020603050405020304" pitchFamily="2"/>
              </a:rPr>
              <a:t>HEALTH PROFESSIONAL </a:t>
            </a:r>
          </a:p>
          <a:p>
            <a:pPr marL="868680" marR="0" indent="0" algn="l">
              <a:lnSpc>
                <a:spcPts val="4800"/>
              </a:lnSpc>
              <a:spcBef>
                <a:spcPts val="490"/>
              </a:spcBef>
              <a:spcAft>
                <a:spcPts val="21575"/>
              </a:spcAft>
            </a:pPr>
            <a:r>
              <a:rPr lang="en-US" sz="4300" b="1" spc="150">
                <a:solidFill>
                  <a:srgbClr val="FFFFFF"/>
                </a:solidFill>
                <a:latin typeface="Franklin Gothic Medium" panose="02020603050405020304" pitchFamily="2"/>
              </a:rPr>
              <a:t>(QMHP) EXAMINATION </a:t>
            </a:r>
          </a:p>
        </p:txBody>
      </p:sp>
      <p:sp>
        <p:nvSpPr>
          <p:cNvPr id="254" name="Text Placeholder 25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65">
                <a:solidFill>
                  <a:srgbClr val="FFFFFF"/>
                </a:solidFill>
                <a:latin typeface="Franklin Gothic Medium" panose="02020603050405020304" pitchFamily="2"/>
              </a:rPr>
              <a:t>Module 7 </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57" name="Text Placeholder 25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195">
                <a:solidFill>
                  <a:srgbClr val="FFFFFF"/>
                </a:solidFill>
                <a:latin typeface="Franklin Gothic Medium" panose="02020603050405020304" pitchFamily="2"/>
              </a:rPr>
              <a:t>QMHP EXAMINATION </a:t>
            </a:r>
          </a:p>
        </p:txBody>
      </p:sp>
      <p:sp>
        <p:nvSpPr>
          <p:cNvPr id="258" name="Text Placeholder 25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5730" rIns="0" bIns="0" anchor="t">
            <a:normAutofit fontScale="95000"/>
          </a:bodyPr>
          <a:lstStyle/>
          <a:p>
            <a:pPr marL="411480" marR="0" indent="0" algn="l">
              <a:lnSpc>
                <a:spcPts val="2900"/>
              </a:lnSpc>
              <a:spcAft>
                <a:spcPts val="0"/>
              </a:spcAft>
            </a:pPr>
            <a:r>
              <a:rPr lang="en-US" sz="2350" spc="50">
                <a:solidFill>
                  <a:srgbClr val="0E163E"/>
                </a:solidFill>
                <a:latin typeface="Franklin Gothic Medium" panose="02020603050405020304" pitchFamily="2"/>
              </a:rPr>
              <a:t>Within 24 hours after an individual is placed on a hold, the </a:t>
            </a:r>
          </a:p>
          <a:p>
            <a:pPr marL="411480" marR="0" indent="0" algn="l">
              <a:lnSpc>
                <a:spcPts val="2900"/>
              </a:lnSpc>
              <a:spcBef>
                <a:spcPts val="0"/>
              </a:spcBef>
              <a:spcAft>
                <a:spcPts val="0"/>
              </a:spcAft>
            </a:pPr>
            <a:r>
              <a:rPr lang="en-US" sz="2350" spc="45">
                <a:solidFill>
                  <a:srgbClr val="0E163E"/>
                </a:solidFill>
                <a:latin typeface="Franklin Gothic Medium" panose="02020603050405020304" pitchFamily="2"/>
              </a:rPr>
              <a:t>individual must be examined by a QMHP designated by the </a:t>
            </a:r>
          </a:p>
          <a:p>
            <a:pPr marL="411480" marR="0" indent="0" algn="l">
              <a:lnSpc>
                <a:spcPts val="2900"/>
              </a:lnSpc>
              <a:spcBef>
                <a:spcPts val="0"/>
              </a:spcBef>
              <a:spcAft>
                <a:spcPts val="0"/>
              </a:spcAft>
            </a:pPr>
            <a:r>
              <a:rPr lang="en-US" sz="2350" spc="50">
                <a:solidFill>
                  <a:srgbClr val="0E163E"/>
                </a:solidFill>
                <a:latin typeface="Franklin Gothic Medium" panose="02020603050405020304" pitchFamily="2"/>
              </a:rPr>
              <a:t>Chair of the County Board Mental Illness serving the area </a:t>
            </a:r>
          </a:p>
          <a:p>
            <a:pPr marL="411480" marR="0" indent="0" algn="l">
              <a:lnSpc>
                <a:spcPts val="2900"/>
              </a:lnSpc>
              <a:spcBef>
                <a:spcPts val="0"/>
              </a:spcBef>
              <a:spcAft>
                <a:spcPts val="0"/>
              </a:spcAft>
            </a:pPr>
            <a:r>
              <a:rPr lang="en-US" sz="2350" spc="45">
                <a:solidFill>
                  <a:srgbClr val="0E163E"/>
                </a:solidFill>
                <a:latin typeface="Franklin Gothic Medium" panose="02020603050405020304" pitchFamily="2"/>
              </a:rPr>
              <a:t>where the individual is being held. </a:t>
            </a:r>
          </a:p>
          <a:p>
            <a:pPr marL="914400" marR="0" indent="274320" algn="l">
              <a:lnSpc>
                <a:spcPts val="1700"/>
              </a:lnSpc>
              <a:spcBef>
                <a:spcPts val="1770"/>
              </a:spcBef>
              <a:spcAft>
                <a:spcPts val="0"/>
              </a:spcAft>
              <a:buFont typeface="Franklin Gothic Medium"/>
              <a:buChar char="l"/>
            </a:pPr>
            <a:r>
              <a:rPr lang="en-US" sz="1800" spc="25">
                <a:solidFill>
                  <a:srgbClr val="0E163E"/>
                </a:solidFill>
                <a:latin typeface="Franklin Gothic Medium" panose="02020603050405020304" pitchFamily="2"/>
              </a:rPr>
              <a:t>The same QMHP cannot initiate the petition and perform the QMHP </a:t>
            </a:r>
          </a:p>
          <a:p>
            <a:pPr marL="1188720" marR="0" indent="0" algn="l">
              <a:lnSpc>
                <a:spcPts val="1800"/>
              </a:lnSpc>
              <a:spcBef>
                <a:spcPts val="0"/>
              </a:spcBef>
              <a:spcAft>
                <a:spcPts val="0"/>
              </a:spcAft>
            </a:pPr>
            <a:r>
              <a:rPr lang="en-US" sz="1800" spc="0">
                <a:solidFill>
                  <a:srgbClr val="0E163E"/>
                </a:solidFill>
                <a:latin typeface="Franklin Gothic Medium" panose="02020603050405020304" pitchFamily="2"/>
              </a:rPr>
              <a:t>examination. </a:t>
            </a:r>
          </a:p>
          <a:p>
            <a:pPr marL="914400" marR="0" indent="274320" algn="l">
              <a:lnSpc>
                <a:spcPts val="1800"/>
              </a:lnSpc>
              <a:spcBef>
                <a:spcPts val="405"/>
              </a:spcBef>
              <a:spcAft>
                <a:spcPts val="0"/>
              </a:spcAft>
              <a:buFont typeface="Franklin Gothic Medium"/>
              <a:buChar char="l"/>
            </a:pPr>
            <a:r>
              <a:rPr lang="en-US" sz="1800" spc="20">
                <a:solidFill>
                  <a:srgbClr val="0E163E"/>
                </a:solidFill>
                <a:latin typeface="Franklin Gothic Medium" panose="02020603050405020304" pitchFamily="2"/>
              </a:rPr>
              <a:t>The QMHP examination shall include a mental status exam. </a:t>
            </a:r>
          </a:p>
          <a:p>
            <a:pPr marL="6949440" marR="0" indent="0" algn="l">
              <a:lnSpc>
                <a:spcPts val="2200"/>
              </a:lnSpc>
              <a:spcBef>
                <a:spcPts val="14040"/>
              </a:spcBef>
              <a:spcAft>
                <a:spcPts val="3640"/>
              </a:spcAft>
            </a:pPr>
            <a:r>
              <a:rPr lang="en-US" sz="1900" spc="65">
                <a:solidFill>
                  <a:srgbClr val="0E163E"/>
                </a:solidFill>
                <a:latin typeface="Franklin Gothic Medium" panose="02020603050405020304" pitchFamily="2"/>
              </a:rPr>
              <a:t>SDCL 27A-10-6 </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61" name="Text Placeholder 26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EXAMINATION NOTICE </a:t>
            </a:r>
          </a:p>
        </p:txBody>
      </p:sp>
      <p:sp>
        <p:nvSpPr>
          <p:cNvPr id="262" name="Text Placeholder 26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635" rIns="0" bIns="0" anchor="t">
            <a:normAutofit fontScale="95000"/>
          </a:bodyPr>
          <a:lstStyle/>
          <a:p>
            <a:pPr marL="365760" marR="0" indent="0" algn="l">
              <a:lnSpc>
                <a:spcPts val="2800"/>
              </a:lnSpc>
              <a:spcAft>
                <a:spcPts val="0"/>
              </a:spcAft>
            </a:pPr>
            <a:r>
              <a:rPr lang="en-US" sz="2750" spc="40">
                <a:solidFill>
                  <a:srgbClr val="0E163E"/>
                </a:solidFill>
                <a:latin typeface="Franklin Gothic Medium" panose="02020603050405020304" pitchFamily="2"/>
              </a:rPr>
              <a:t>Before the examination, the examiner must: </a:t>
            </a:r>
          </a:p>
          <a:p>
            <a:pPr marL="685800" marR="0" indent="137160" algn="l">
              <a:lnSpc>
                <a:spcPts val="2600"/>
              </a:lnSpc>
              <a:spcBef>
                <a:spcPts val="745"/>
              </a:spcBef>
              <a:spcAft>
                <a:spcPts val="0"/>
              </a:spcAft>
              <a:buFont typeface="Franklin Gothic Medium"/>
              <a:buChar char="l"/>
            </a:pPr>
            <a:r>
              <a:rPr lang="en-US" sz="2350" spc="45">
                <a:solidFill>
                  <a:srgbClr val="0E163E"/>
                </a:solidFill>
                <a:latin typeface="Franklin Gothic Medium" panose="02020603050405020304" pitchFamily="2"/>
              </a:rPr>
              <a:t>Identify himself/herself to the individual and explain the </a:t>
            </a:r>
          </a:p>
          <a:p>
            <a:pPr marL="822960" marR="0" indent="0" algn="l">
              <a:lnSpc>
                <a:spcPts val="2600"/>
              </a:lnSpc>
              <a:spcBef>
                <a:spcPts val="0"/>
              </a:spcBef>
              <a:spcAft>
                <a:spcPts val="0"/>
              </a:spcAft>
            </a:pPr>
            <a:r>
              <a:rPr lang="en-US" sz="2350" spc="45">
                <a:solidFill>
                  <a:srgbClr val="0E163E"/>
                </a:solidFill>
                <a:latin typeface="Franklin Gothic Medium" panose="02020603050405020304" pitchFamily="2"/>
              </a:rPr>
              <a:t>nature and purpose of the examination </a:t>
            </a:r>
          </a:p>
          <a:p>
            <a:pPr marL="685800" marR="0" indent="137160" algn="l">
              <a:lnSpc>
                <a:spcPts val="2600"/>
              </a:lnSpc>
              <a:spcBef>
                <a:spcPts val="1925"/>
              </a:spcBef>
              <a:spcAft>
                <a:spcPts val="0"/>
              </a:spcAft>
              <a:buFont typeface="Franklin Gothic Medium"/>
              <a:buChar char="l"/>
            </a:pPr>
            <a:r>
              <a:rPr lang="en-US" sz="2350" spc="50">
                <a:solidFill>
                  <a:srgbClr val="0E163E"/>
                </a:solidFill>
                <a:latin typeface="Franklin Gothic Medium" panose="02020603050405020304" pitchFamily="2"/>
              </a:rPr>
              <a:t>Advise the individual that the examination is being </a:t>
            </a:r>
          </a:p>
          <a:p>
            <a:pPr marL="822960" marR="0" indent="0" algn="l">
              <a:lnSpc>
                <a:spcPts val="2600"/>
              </a:lnSpc>
              <a:spcBef>
                <a:spcPts val="0"/>
              </a:spcBef>
              <a:spcAft>
                <a:spcPts val="0"/>
              </a:spcAft>
            </a:pPr>
            <a:r>
              <a:rPr lang="en-US" sz="2350" spc="50">
                <a:solidFill>
                  <a:srgbClr val="0E163E"/>
                </a:solidFill>
                <a:latin typeface="Franklin Gothic Medium" panose="02020603050405020304" pitchFamily="2"/>
              </a:rPr>
              <a:t>performed to assist in the determination of whether custody </a:t>
            </a:r>
          </a:p>
          <a:p>
            <a:pPr marL="822960" marR="0" indent="0" algn="l">
              <a:lnSpc>
                <a:spcPts val="2600"/>
              </a:lnSpc>
              <a:spcBef>
                <a:spcPts val="0"/>
              </a:spcBef>
              <a:spcAft>
                <a:spcPts val="0"/>
              </a:spcAft>
            </a:pPr>
            <a:r>
              <a:rPr lang="en-US" sz="2350" spc="55">
                <a:solidFill>
                  <a:srgbClr val="0E163E"/>
                </a:solidFill>
                <a:latin typeface="Franklin Gothic Medium" panose="02020603050405020304" pitchFamily="2"/>
              </a:rPr>
              <a:t>should continue </a:t>
            </a:r>
          </a:p>
          <a:p>
            <a:pPr marL="685800" marR="0" indent="137160" algn="l">
              <a:lnSpc>
                <a:spcPts val="2600"/>
              </a:lnSpc>
              <a:spcBef>
                <a:spcPts val="1895"/>
              </a:spcBef>
              <a:spcAft>
                <a:spcPts val="0"/>
              </a:spcAft>
              <a:buFont typeface="Franklin Gothic Medium"/>
              <a:buChar char="l"/>
            </a:pPr>
            <a:r>
              <a:rPr lang="en-US" sz="2350" spc="55">
                <a:solidFill>
                  <a:srgbClr val="0E163E"/>
                </a:solidFill>
                <a:latin typeface="Franklin Gothic Medium" panose="02020603050405020304" pitchFamily="2"/>
              </a:rPr>
              <a:t>Further advise the individual that the results of the </a:t>
            </a:r>
          </a:p>
          <a:p>
            <a:pPr marL="822960" marR="0" indent="0" algn="l">
              <a:lnSpc>
                <a:spcPts val="2600"/>
              </a:lnSpc>
              <a:spcBef>
                <a:spcPts val="5"/>
              </a:spcBef>
              <a:spcAft>
                <a:spcPts val="0"/>
              </a:spcAft>
            </a:pPr>
            <a:r>
              <a:rPr lang="en-US" sz="2350" spc="50">
                <a:solidFill>
                  <a:srgbClr val="0E163E"/>
                </a:solidFill>
                <a:latin typeface="Franklin Gothic Medium" panose="02020603050405020304" pitchFamily="2"/>
              </a:rPr>
              <a:t>examination may be used as evidence in an involuntary </a:t>
            </a:r>
          </a:p>
          <a:p>
            <a:pPr marL="822960" marR="0" indent="0" algn="l">
              <a:lnSpc>
                <a:spcPts val="2600"/>
              </a:lnSpc>
              <a:spcBef>
                <a:spcPts val="25"/>
              </a:spcBef>
              <a:spcAft>
                <a:spcPts val="0"/>
              </a:spcAft>
            </a:pPr>
            <a:r>
              <a:rPr lang="en-US" sz="2350" spc="30">
                <a:solidFill>
                  <a:srgbClr val="0E163E"/>
                </a:solidFill>
                <a:latin typeface="Franklin Gothic Medium" panose="02020603050405020304" pitchFamily="2"/>
              </a:rPr>
              <a:t>commitment hearing. </a:t>
            </a:r>
          </a:p>
          <a:p>
            <a:pPr marL="6995160" marR="0" indent="0" algn="l">
              <a:lnSpc>
                <a:spcPts val="2200"/>
              </a:lnSpc>
              <a:spcBef>
                <a:spcPts val="7660"/>
              </a:spcBef>
              <a:spcAft>
                <a:spcPts val="1815"/>
              </a:spcAft>
            </a:pPr>
            <a:r>
              <a:rPr lang="en-US" sz="1900" spc="70">
                <a:solidFill>
                  <a:srgbClr val="0E163E"/>
                </a:solidFill>
                <a:latin typeface="Franklin Gothic Medium" panose="02020603050405020304" pitchFamily="2"/>
              </a:rPr>
              <a:t>SDCL 27A-10-6 </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65" name="Text Placeholder 26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700"/>
              </a:lnSpc>
              <a:spcAft>
                <a:spcPts val="2995"/>
              </a:spcAft>
            </a:pPr>
            <a:r>
              <a:rPr lang="en-US" sz="3500" b="1" spc="220">
                <a:solidFill>
                  <a:srgbClr val="FFFFFF"/>
                </a:solidFill>
                <a:latin typeface="Franklin Gothic Medium" panose="02020603050405020304" pitchFamily="2"/>
              </a:rPr>
              <a:t>CONTENT OF QMHP EXAMINATION </a:t>
            </a:r>
          </a:p>
        </p:txBody>
      </p:sp>
      <p:sp>
        <p:nvSpPr>
          <p:cNvPr id="266" name="Text Placeholder 265"/>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58115" rIns="0" bIns="0" anchor="t">
            <a:normAutofit fontScale="95000"/>
          </a:bodyPr>
          <a:lstStyle/>
          <a:p>
            <a:pPr marL="411480" marR="0" indent="0" algn="l">
              <a:lnSpc>
                <a:spcPts val="2500"/>
              </a:lnSpc>
              <a:spcAft>
                <a:spcPts val="0"/>
              </a:spcAft>
            </a:pPr>
            <a:r>
              <a:rPr lang="en-US" sz="2350" spc="185">
                <a:solidFill>
                  <a:srgbClr val="0E163E"/>
                </a:solidFill>
                <a:latin typeface="Franklin Gothic Medium" panose="02020603050405020304" pitchFamily="2"/>
              </a:rPr>
              <a:t>Reason for the evaluation/basis for petition </a:t>
            </a:r>
          </a:p>
          <a:p>
            <a:pPr marL="731520" marR="0" indent="137160" algn="l">
              <a:lnSpc>
                <a:spcPts val="2400"/>
              </a:lnSpc>
              <a:spcBef>
                <a:spcPts val="1090"/>
              </a:spcBef>
              <a:spcAft>
                <a:spcPts val="0"/>
              </a:spcAft>
              <a:buFont typeface="Franklin Gothic Medium"/>
              <a:buChar char="l"/>
            </a:pPr>
            <a:r>
              <a:rPr lang="en-US" sz="2350" spc="155">
                <a:solidFill>
                  <a:srgbClr val="0E163E"/>
                </a:solidFill>
                <a:latin typeface="Franklin Gothic Medium" panose="02020603050405020304" pitchFamily="2"/>
              </a:rPr>
              <a:t>Notice </a:t>
            </a:r>
          </a:p>
          <a:p>
            <a:pPr marL="731520" marR="0" indent="137160" algn="l">
              <a:lnSpc>
                <a:spcPts val="2400"/>
              </a:lnSpc>
              <a:spcBef>
                <a:spcPts val="1090"/>
              </a:spcBef>
              <a:spcAft>
                <a:spcPts val="0"/>
              </a:spcAft>
              <a:buFont typeface="Franklin Gothic Medium"/>
              <a:buChar char="l"/>
            </a:pPr>
            <a:r>
              <a:rPr lang="en-US" sz="2350" spc="150">
                <a:solidFill>
                  <a:srgbClr val="0E163E"/>
                </a:solidFill>
                <a:latin typeface="Franklin Gothic Medium" panose="02020603050405020304" pitchFamily="2"/>
              </a:rPr>
              <a:t>Specific history relevant to allegations (be specific, </a:t>
            </a:r>
          </a:p>
          <a:p>
            <a:pPr marL="868680" marR="0" indent="0" algn="l">
              <a:lnSpc>
                <a:spcPts val="2500"/>
              </a:lnSpc>
              <a:spcBef>
                <a:spcPts val="310"/>
              </a:spcBef>
              <a:spcAft>
                <a:spcPts val="0"/>
              </a:spcAft>
            </a:pPr>
            <a:r>
              <a:rPr lang="en-US" sz="2350" spc="130">
                <a:solidFill>
                  <a:srgbClr val="0E163E"/>
                </a:solidFill>
                <a:latin typeface="Franklin Gothic Medium" panose="02020603050405020304" pitchFamily="2"/>
              </a:rPr>
              <a:t>use quotes, timelines) </a:t>
            </a:r>
          </a:p>
          <a:p>
            <a:pPr marL="411480" marR="0" indent="0" algn="l">
              <a:lnSpc>
                <a:spcPts val="2600"/>
              </a:lnSpc>
              <a:spcBef>
                <a:spcPts val="925"/>
              </a:spcBef>
              <a:spcAft>
                <a:spcPts val="0"/>
              </a:spcAft>
            </a:pPr>
            <a:r>
              <a:rPr lang="en-US" sz="2350" spc="175">
                <a:solidFill>
                  <a:srgbClr val="0E163E"/>
                </a:solidFill>
                <a:latin typeface="Franklin Gothic Medium" panose="02020603050405020304" pitchFamily="2"/>
              </a:rPr>
              <a:t>Brief social history </a:t>
            </a:r>
          </a:p>
          <a:p>
            <a:pPr marL="731520" marR="0" indent="137160" algn="l">
              <a:lnSpc>
                <a:spcPts val="2400"/>
              </a:lnSpc>
              <a:spcBef>
                <a:spcPts val="1075"/>
              </a:spcBef>
              <a:spcAft>
                <a:spcPts val="0"/>
              </a:spcAft>
              <a:buFont typeface="Franklin Gothic Medium"/>
              <a:buChar char="l"/>
            </a:pPr>
            <a:r>
              <a:rPr lang="en-US" sz="2350" spc="155">
                <a:solidFill>
                  <a:srgbClr val="0E163E"/>
                </a:solidFill>
                <a:latin typeface="Franklin Gothic Medium" panose="02020603050405020304" pitchFamily="2"/>
              </a:rPr>
              <a:t>Education </a:t>
            </a:r>
          </a:p>
          <a:p>
            <a:pPr marL="731520" marR="0" indent="137160" algn="l">
              <a:lnSpc>
                <a:spcPts val="2400"/>
              </a:lnSpc>
              <a:spcBef>
                <a:spcPts val="1090"/>
              </a:spcBef>
              <a:spcAft>
                <a:spcPts val="0"/>
              </a:spcAft>
              <a:buFont typeface="Franklin Gothic Medium"/>
              <a:buChar char="l"/>
            </a:pPr>
            <a:r>
              <a:rPr lang="en-US" sz="2350" spc="145">
                <a:solidFill>
                  <a:srgbClr val="0E163E"/>
                </a:solidFill>
                <a:latin typeface="Franklin Gothic Medium" panose="02020603050405020304" pitchFamily="2"/>
              </a:rPr>
              <a:t>Current living situation </a:t>
            </a:r>
          </a:p>
          <a:p>
            <a:pPr marL="731520" marR="0" indent="137160" algn="l">
              <a:lnSpc>
                <a:spcPts val="2400"/>
              </a:lnSpc>
              <a:spcBef>
                <a:spcPts val="1050"/>
              </a:spcBef>
              <a:spcAft>
                <a:spcPts val="0"/>
              </a:spcAft>
              <a:buFont typeface="Franklin Gothic Medium"/>
              <a:buChar char="l"/>
            </a:pPr>
            <a:r>
              <a:rPr lang="en-US" sz="2350" spc="145">
                <a:solidFill>
                  <a:srgbClr val="0E163E"/>
                </a:solidFill>
                <a:latin typeface="Franklin Gothic Medium" panose="02020603050405020304" pitchFamily="2"/>
              </a:rPr>
              <a:t>Vocational/activities of daily living </a:t>
            </a:r>
          </a:p>
          <a:p>
            <a:pPr marL="731520" marR="0" indent="137160" algn="l">
              <a:lnSpc>
                <a:spcPts val="2400"/>
              </a:lnSpc>
              <a:spcBef>
                <a:spcPts val="1050"/>
              </a:spcBef>
              <a:spcAft>
                <a:spcPts val="0"/>
              </a:spcAft>
              <a:buFont typeface="Franklin Gothic Medium"/>
              <a:buChar char="l"/>
            </a:pPr>
            <a:r>
              <a:rPr lang="en-US" sz="2350" spc="170">
                <a:solidFill>
                  <a:srgbClr val="0E163E"/>
                </a:solidFill>
                <a:latin typeface="Franklin Gothic Medium" panose="02020603050405020304" pitchFamily="2"/>
              </a:rPr>
              <a:t>Stress </a:t>
            </a:r>
          </a:p>
          <a:p>
            <a:pPr marL="731520" marR="0" indent="137160" algn="l">
              <a:lnSpc>
                <a:spcPts val="2400"/>
              </a:lnSpc>
              <a:spcBef>
                <a:spcPts val="1090"/>
              </a:spcBef>
              <a:spcAft>
                <a:spcPts val="5395"/>
              </a:spcAft>
              <a:buFont typeface="Franklin Gothic Medium"/>
              <a:buChar char="l"/>
            </a:pPr>
            <a:r>
              <a:rPr lang="en-US" sz="2350" spc="170">
                <a:solidFill>
                  <a:srgbClr val="0E163E"/>
                </a:solidFill>
                <a:latin typeface="Franklin Gothic Medium" panose="02020603050405020304" pitchFamily="2"/>
              </a:rPr>
              <a:t>Social support </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69" name="Text Placeholder 26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360680" rIns="0" bIns="0" anchor="t"/>
          <a:lstStyle/>
          <a:p>
            <a:pPr marL="0" marR="0" indent="0" algn="ctr">
              <a:lnSpc>
                <a:spcPts val="3700"/>
              </a:lnSpc>
              <a:spcAft>
                <a:spcPts val="0"/>
              </a:spcAft>
            </a:pPr>
            <a:r>
              <a:rPr lang="en-US" sz="3500" b="1" spc="220">
                <a:solidFill>
                  <a:srgbClr val="FFFFFF"/>
                </a:solidFill>
                <a:latin typeface="Franklin Gothic Medium" panose="02020603050405020304" pitchFamily="2"/>
              </a:rPr>
              <a:t>CONTENT OF QMHP EXAMINATION </a:t>
            </a:r>
          </a:p>
          <a:p>
            <a:pPr marL="0" marR="0" indent="0" algn="ctr">
              <a:lnSpc>
                <a:spcPts val="1900"/>
              </a:lnSpc>
              <a:spcBef>
                <a:spcPts val="480"/>
              </a:spcBef>
              <a:spcAft>
                <a:spcPts val="1700"/>
              </a:spcAft>
            </a:pPr>
            <a:r>
              <a:rPr lang="en-US" sz="1750" b="1" spc="145">
                <a:solidFill>
                  <a:srgbClr val="FFFFFF"/>
                </a:solidFill>
                <a:latin typeface="Franklin Gothic Medium" panose="02020603050405020304" pitchFamily="2"/>
              </a:rPr>
              <a:t>(CONTINUED) </a:t>
            </a:r>
          </a:p>
        </p:txBody>
      </p:sp>
      <p:sp>
        <p:nvSpPr>
          <p:cNvPr id="270" name="Text Placeholder 269"/>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62560" rIns="0" bIns="0" anchor="t">
            <a:normAutofit fontScale="95000"/>
          </a:bodyPr>
          <a:lstStyle/>
          <a:p>
            <a:pPr marL="411480" marR="0" indent="0" algn="l">
              <a:lnSpc>
                <a:spcPts val="3000"/>
              </a:lnSpc>
              <a:spcAft>
                <a:spcPts val="0"/>
              </a:spcAft>
            </a:pPr>
            <a:r>
              <a:rPr lang="en-US" sz="2750" spc="35">
                <a:solidFill>
                  <a:srgbClr val="0E163E"/>
                </a:solidFill>
                <a:latin typeface="Franklin Gothic Medium" panose="02020603050405020304" pitchFamily="2"/>
              </a:rPr>
              <a:t>Psychiatric history </a:t>
            </a:r>
          </a:p>
          <a:p>
            <a:pPr marL="777240" marR="0" indent="137160" algn="l">
              <a:lnSpc>
                <a:spcPts val="2600"/>
              </a:lnSpc>
              <a:spcBef>
                <a:spcPts val="1195"/>
              </a:spcBef>
              <a:spcAft>
                <a:spcPts val="0"/>
              </a:spcAft>
              <a:buFont typeface="Franklin Gothic Medium"/>
              <a:buChar char="l"/>
            </a:pPr>
            <a:r>
              <a:rPr lang="en-US" sz="2550" spc="65">
                <a:solidFill>
                  <a:srgbClr val="0E163E"/>
                </a:solidFill>
                <a:latin typeface="Franklin Gothic Medium" panose="02020603050405020304" pitchFamily="2"/>
              </a:rPr>
              <a:t>Current/past history </a:t>
            </a:r>
          </a:p>
          <a:p>
            <a:pPr marL="777240" marR="0" indent="137160" algn="l">
              <a:lnSpc>
                <a:spcPts val="2600"/>
              </a:lnSpc>
              <a:spcBef>
                <a:spcPts val="1170"/>
              </a:spcBef>
              <a:spcAft>
                <a:spcPts val="0"/>
              </a:spcAft>
              <a:buFont typeface="Franklin Gothic Medium"/>
              <a:buChar char="l"/>
            </a:pPr>
            <a:r>
              <a:rPr lang="en-US" sz="2550" spc="45">
                <a:solidFill>
                  <a:srgbClr val="0E163E"/>
                </a:solidFill>
                <a:latin typeface="Franklin Gothic Medium" panose="02020603050405020304" pitchFamily="2"/>
              </a:rPr>
              <a:t>Previous commitment/behavior related to the petition </a:t>
            </a:r>
          </a:p>
          <a:p>
            <a:pPr marL="777240" marR="0" indent="137160" algn="l">
              <a:lnSpc>
                <a:spcPts val="2600"/>
              </a:lnSpc>
              <a:spcBef>
                <a:spcPts val="1190"/>
              </a:spcBef>
              <a:spcAft>
                <a:spcPts val="0"/>
              </a:spcAft>
              <a:buFont typeface="Franklin Gothic Medium"/>
              <a:buChar char="l"/>
            </a:pPr>
            <a:r>
              <a:rPr lang="en-US" sz="2550" spc="55">
                <a:solidFill>
                  <a:srgbClr val="0E163E"/>
                </a:solidFill>
                <a:latin typeface="Franklin Gothic Medium" panose="02020603050405020304" pitchFamily="2"/>
              </a:rPr>
              <a:t>Previous suicide threats/attempts </a:t>
            </a:r>
          </a:p>
          <a:p>
            <a:pPr marL="777240" marR="0" indent="137160" algn="l">
              <a:lnSpc>
                <a:spcPts val="2600"/>
              </a:lnSpc>
              <a:spcBef>
                <a:spcPts val="1185"/>
              </a:spcBef>
              <a:spcAft>
                <a:spcPts val="0"/>
              </a:spcAft>
              <a:buFont typeface="Franklin Gothic Medium"/>
              <a:buChar char="l"/>
            </a:pPr>
            <a:r>
              <a:rPr lang="en-US" sz="2550" spc="55">
                <a:solidFill>
                  <a:srgbClr val="0E163E"/>
                </a:solidFill>
                <a:latin typeface="Franklin Gothic Medium" panose="02020603050405020304" pitchFamily="2"/>
              </a:rPr>
              <a:t>History of assaults/harm to others </a:t>
            </a:r>
          </a:p>
          <a:p>
            <a:pPr marL="777240" marR="0" indent="137160" algn="l">
              <a:lnSpc>
                <a:spcPts val="2600"/>
              </a:lnSpc>
              <a:spcBef>
                <a:spcPts val="1170"/>
              </a:spcBef>
              <a:spcAft>
                <a:spcPts val="0"/>
              </a:spcAft>
              <a:buFont typeface="Franklin Gothic Medium"/>
              <a:buChar char="l"/>
            </a:pPr>
            <a:r>
              <a:rPr lang="en-US" sz="2550" spc="50">
                <a:solidFill>
                  <a:srgbClr val="0E163E"/>
                </a:solidFill>
                <a:latin typeface="Franklin Gothic Medium" panose="02020603050405020304" pitchFamily="2"/>
              </a:rPr>
              <a:t>Psychiatric med/treatment response/follow-up with </a:t>
            </a:r>
          </a:p>
          <a:p>
            <a:pPr marL="914400" marR="0" indent="0" algn="l">
              <a:lnSpc>
                <a:spcPts val="2700"/>
              </a:lnSpc>
              <a:spcBef>
                <a:spcPts val="365"/>
              </a:spcBef>
              <a:spcAft>
                <a:spcPts val="0"/>
              </a:spcAft>
            </a:pPr>
            <a:r>
              <a:rPr lang="en-US" sz="2550" spc="35">
                <a:solidFill>
                  <a:srgbClr val="0E163E"/>
                </a:solidFill>
                <a:latin typeface="Franklin Gothic Medium" panose="02020603050405020304" pitchFamily="2"/>
              </a:rPr>
              <a:t>aftercare </a:t>
            </a:r>
          </a:p>
          <a:p>
            <a:pPr marL="777240" marR="0" indent="137160" algn="l">
              <a:lnSpc>
                <a:spcPts val="2600"/>
              </a:lnSpc>
              <a:spcBef>
                <a:spcPts val="1190"/>
              </a:spcBef>
              <a:spcAft>
                <a:spcPts val="0"/>
              </a:spcAft>
              <a:buFont typeface="Franklin Gothic Medium"/>
              <a:buChar char="l"/>
            </a:pPr>
            <a:r>
              <a:rPr lang="en-US" sz="2550" spc="75">
                <a:solidFill>
                  <a:srgbClr val="0E163E"/>
                </a:solidFill>
                <a:latin typeface="Franklin Gothic Medium" panose="02020603050405020304" pitchFamily="2"/>
              </a:rPr>
              <a:t>Substance use history </a:t>
            </a:r>
          </a:p>
          <a:p>
            <a:pPr marL="777240" marR="0" indent="137160" algn="l">
              <a:lnSpc>
                <a:spcPts val="2600"/>
              </a:lnSpc>
              <a:spcBef>
                <a:spcPts val="1170"/>
              </a:spcBef>
              <a:spcAft>
                <a:spcPts val="6070"/>
              </a:spcAft>
              <a:buFont typeface="Franklin Gothic Medium"/>
              <a:buChar char="l"/>
            </a:pPr>
            <a:r>
              <a:rPr lang="en-US" sz="2550" spc="50">
                <a:solidFill>
                  <a:srgbClr val="0E163E"/>
                </a:solidFill>
                <a:latin typeface="Franklin Gothic Medium" panose="02020603050405020304" pitchFamily="2"/>
              </a:rPr>
              <a:t>History of legal problems </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73" name="Text Placeholder 272"/>
          <p:cNvSpPr>
            <a:spLocks noGrp="1"/>
          </p:cNvSpPr>
          <p:nvPr>
            <p:ph type="body" idx="10"/>
          </p:nvPr>
        </p:nvSpPr>
        <p:spPr>
          <a:xfrm>
            <a:off x="111125" y="152400"/>
            <a:ext cx="8856345" cy="1347470"/>
          </a:xfrm>
          <a:prstGeom prst="rect">
            <a:avLst/>
          </a:prstGeom>
          <a:solidFill>
            <a:srgbClr val="0E163E"/>
          </a:solidFill>
          <a:ln w="0" cmpd="sng">
            <a:noFill/>
            <a:prstDash val="solid"/>
          </a:ln>
        </p:spPr>
        <p:txBody>
          <a:bodyPr vert="horz" lIns="0" tIns="360680" rIns="0" bIns="0" anchor="t"/>
          <a:lstStyle/>
          <a:p>
            <a:pPr marL="0" marR="0" indent="0" algn="ctr">
              <a:lnSpc>
                <a:spcPts val="3700"/>
              </a:lnSpc>
              <a:spcAft>
                <a:spcPts val="0"/>
              </a:spcAft>
            </a:pPr>
            <a:r>
              <a:rPr lang="en-US" sz="3500" b="1" spc="220">
                <a:solidFill>
                  <a:srgbClr val="FFFFFF"/>
                </a:solidFill>
                <a:latin typeface="Franklin Gothic Medium" panose="02020603050405020304" pitchFamily="2"/>
              </a:rPr>
              <a:t>CONTENT OF QMHP EXAMINATION </a:t>
            </a:r>
          </a:p>
          <a:p>
            <a:pPr marL="0" marR="0" indent="0" algn="ctr">
              <a:lnSpc>
                <a:spcPts val="1900"/>
              </a:lnSpc>
              <a:spcBef>
                <a:spcPts val="480"/>
              </a:spcBef>
              <a:spcAft>
                <a:spcPts val="1700"/>
              </a:spcAft>
            </a:pPr>
            <a:r>
              <a:rPr lang="en-US" sz="1750" b="1" spc="145">
                <a:solidFill>
                  <a:srgbClr val="FFFFFF"/>
                </a:solidFill>
                <a:latin typeface="Franklin Gothic Medium" panose="02020603050405020304" pitchFamily="2"/>
              </a:rPr>
              <a:t>(CONTINUED) </a:t>
            </a:r>
          </a:p>
        </p:txBody>
      </p:sp>
      <p:sp>
        <p:nvSpPr>
          <p:cNvPr id="274" name="Text Placeholder 273"/>
          <p:cNvSpPr>
            <a:spLocks noGrp="1"/>
          </p:cNvSpPr>
          <p:nvPr>
            <p:ph type="body" idx="10"/>
          </p:nvPr>
        </p:nvSpPr>
        <p:spPr>
          <a:xfrm>
            <a:off x="111125" y="1633855"/>
            <a:ext cx="8874125" cy="5047615"/>
          </a:xfrm>
          <a:prstGeom prst="rect">
            <a:avLst/>
          </a:prstGeom>
          <a:solidFill>
            <a:srgbClr val="C0C0C0"/>
          </a:solidFill>
          <a:ln w="0" cmpd="sng">
            <a:noFill/>
            <a:prstDash val="solid"/>
          </a:ln>
        </p:spPr>
        <p:txBody>
          <a:bodyPr vert="horz" lIns="0" tIns="62230" rIns="0" bIns="0" anchor="t">
            <a:normAutofit fontScale="95000"/>
          </a:bodyPr>
          <a:lstStyle/>
          <a:p>
            <a:pPr marL="411480" marR="0" indent="0" algn="just">
              <a:lnSpc>
                <a:spcPts val="2400"/>
              </a:lnSpc>
              <a:spcAft>
                <a:spcPts val="0"/>
              </a:spcAft>
            </a:pPr>
            <a:r>
              <a:rPr lang="en-US" sz="2200" spc="155">
                <a:solidFill>
                  <a:srgbClr val="0E163E"/>
                </a:solidFill>
                <a:latin typeface="Franklin Gothic Medium" panose="02020603050405020304" pitchFamily="2"/>
              </a:rPr>
              <a:t>Mental Status Examination </a:t>
            </a:r>
          </a:p>
          <a:p>
            <a:pPr marL="731520" marR="0" indent="137160" algn="just">
              <a:lnSpc>
                <a:spcPts val="2000"/>
              </a:lnSpc>
              <a:spcBef>
                <a:spcPts val="90"/>
              </a:spcBef>
              <a:spcAft>
                <a:spcPts val="0"/>
              </a:spcAft>
              <a:buFont typeface="Franklin Gothic Medium"/>
              <a:buChar char="l"/>
            </a:pPr>
            <a:r>
              <a:rPr lang="en-US" sz="2000" spc="120">
                <a:solidFill>
                  <a:srgbClr val="0E163E"/>
                </a:solidFill>
                <a:latin typeface="Franklin Gothic Medium" panose="02020603050405020304" pitchFamily="2"/>
              </a:rPr>
              <a:t>Level of cooperation </a:t>
            </a:r>
          </a:p>
          <a:p>
            <a:pPr marL="731520" marR="0" indent="137160" algn="just">
              <a:lnSpc>
                <a:spcPts val="2000"/>
              </a:lnSpc>
              <a:spcBef>
                <a:spcPts val="175"/>
              </a:spcBef>
              <a:spcAft>
                <a:spcPts val="0"/>
              </a:spcAft>
              <a:buFont typeface="Franklin Gothic Medium"/>
              <a:buChar char="l"/>
            </a:pPr>
            <a:r>
              <a:rPr lang="en-US" sz="2000" spc="135">
                <a:solidFill>
                  <a:srgbClr val="0E163E"/>
                </a:solidFill>
                <a:latin typeface="Franklin Gothic Medium" panose="02020603050405020304" pitchFamily="2"/>
              </a:rPr>
              <a:t>Speech </a:t>
            </a:r>
          </a:p>
          <a:p>
            <a:pPr marL="731520" marR="0" indent="137160" algn="just">
              <a:lnSpc>
                <a:spcPts val="2000"/>
              </a:lnSpc>
              <a:spcBef>
                <a:spcPts val="175"/>
              </a:spcBef>
              <a:spcAft>
                <a:spcPts val="0"/>
              </a:spcAft>
              <a:buFont typeface="Franklin Gothic Medium"/>
              <a:buChar char="l"/>
            </a:pPr>
            <a:r>
              <a:rPr lang="en-US" sz="2000" spc="125">
                <a:solidFill>
                  <a:srgbClr val="0E163E"/>
                </a:solidFill>
                <a:latin typeface="Franklin Gothic Medium" panose="02020603050405020304" pitchFamily="2"/>
              </a:rPr>
              <a:t>Orientation/memory </a:t>
            </a:r>
          </a:p>
          <a:p>
            <a:pPr marL="731520" marR="0" indent="137160" algn="just">
              <a:lnSpc>
                <a:spcPts val="2000"/>
              </a:lnSpc>
              <a:spcBef>
                <a:spcPts val="165"/>
              </a:spcBef>
              <a:spcAft>
                <a:spcPts val="0"/>
              </a:spcAft>
              <a:buFont typeface="Franklin Gothic Medium"/>
              <a:buChar char="l"/>
            </a:pPr>
            <a:r>
              <a:rPr lang="en-US" sz="2000" spc="140">
                <a:solidFill>
                  <a:srgbClr val="0E163E"/>
                </a:solidFill>
                <a:latin typeface="Franklin Gothic Medium" panose="02020603050405020304" pitchFamily="2"/>
              </a:rPr>
              <a:t>Mood </a:t>
            </a:r>
          </a:p>
          <a:p>
            <a:pPr marL="731520" marR="0" indent="137160" algn="just">
              <a:lnSpc>
                <a:spcPts val="2000"/>
              </a:lnSpc>
              <a:spcBef>
                <a:spcPts val="175"/>
              </a:spcBef>
              <a:spcAft>
                <a:spcPts val="0"/>
              </a:spcAft>
              <a:buFont typeface="Franklin Gothic Medium"/>
              <a:buChar char="l"/>
            </a:pPr>
            <a:r>
              <a:rPr lang="en-US" sz="2000" spc="120">
                <a:solidFill>
                  <a:srgbClr val="0E163E"/>
                </a:solidFill>
                <a:latin typeface="Franklin Gothic Medium" panose="02020603050405020304" pitchFamily="2"/>
              </a:rPr>
              <a:t>Affect </a:t>
            </a:r>
          </a:p>
          <a:p>
            <a:pPr marL="731520" marR="0" indent="137160" algn="just">
              <a:lnSpc>
                <a:spcPts val="2000"/>
              </a:lnSpc>
              <a:spcBef>
                <a:spcPts val="175"/>
              </a:spcBef>
              <a:spcAft>
                <a:spcPts val="0"/>
              </a:spcAft>
              <a:buFont typeface="Franklin Gothic Medium"/>
              <a:buChar char="l"/>
            </a:pPr>
            <a:r>
              <a:rPr lang="en-US" sz="2000" spc="140">
                <a:solidFill>
                  <a:srgbClr val="0E163E"/>
                </a:solidFill>
                <a:latin typeface="Franklin Gothic Medium" panose="02020603050405020304" pitchFamily="2"/>
              </a:rPr>
              <a:t>Thought content </a:t>
            </a:r>
          </a:p>
          <a:p>
            <a:pPr marL="731520" marR="0" indent="137160" algn="just">
              <a:lnSpc>
                <a:spcPts val="2000"/>
              </a:lnSpc>
              <a:spcBef>
                <a:spcPts val="140"/>
              </a:spcBef>
              <a:spcAft>
                <a:spcPts val="0"/>
              </a:spcAft>
              <a:buFont typeface="Franklin Gothic Medium"/>
              <a:buChar char="l"/>
            </a:pPr>
            <a:r>
              <a:rPr lang="en-US" sz="2000" spc="140">
                <a:solidFill>
                  <a:srgbClr val="0E163E"/>
                </a:solidFill>
                <a:latin typeface="Franklin Gothic Medium" panose="02020603050405020304" pitchFamily="2"/>
              </a:rPr>
              <a:t>Delusions </a:t>
            </a:r>
          </a:p>
          <a:p>
            <a:pPr marL="731520" marR="0" indent="137160" algn="just">
              <a:lnSpc>
                <a:spcPts val="2000"/>
              </a:lnSpc>
              <a:spcBef>
                <a:spcPts val="175"/>
              </a:spcBef>
              <a:spcAft>
                <a:spcPts val="0"/>
              </a:spcAft>
              <a:buFont typeface="Franklin Gothic Medium"/>
              <a:buChar char="l"/>
            </a:pPr>
            <a:r>
              <a:rPr lang="en-US" sz="2000" spc="140">
                <a:solidFill>
                  <a:srgbClr val="0E163E"/>
                </a:solidFill>
                <a:latin typeface="Franklin Gothic Medium" panose="02020603050405020304" pitchFamily="2"/>
              </a:rPr>
              <a:t>Thought processes </a:t>
            </a:r>
          </a:p>
          <a:p>
            <a:pPr marL="731520" marR="0" indent="137160" algn="just">
              <a:lnSpc>
                <a:spcPts val="2000"/>
              </a:lnSpc>
              <a:spcBef>
                <a:spcPts val="140"/>
              </a:spcBef>
              <a:spcAft>
                <a:spcPts val="0"/>
              </a:spcAft>
              <a:buFont typeface="Franklin Gothic Medium"/>
              <a:buChar char="l"/>
            </a:pPr>
            <a:r>
              <a:rPr lang="en-US" sz="2000" spc="130">
                <a:solidFill>
                  <a:srgbClr val="0E163E"/>
                </a:solidFill>
                <a:latin typeface="Franklin Gothic Medium" panose="02020603050405020304" pitchFamily="2"/>
              </a:rPr>
              <a:t>Insight and judgment </a:t>
            </a:r>
          </a:p>
          <a:p>
            <a:pPr marL="411480" marR="0" indent="0" algn="just">
              <a:lnSpc>
                <a:spcPts val="2400"/>
              </a:lnSpc>
              <a:spcBef>
                <a:spcPts val="2165"/>
              </a:spcBef>
              <a:spcAft>
                <a:spcPts val="0"/>
              </a:spcAft>
            </a:pPr>
            <a:r>
              <a:rPr lang="en-US" sz="2300" spc="160">
                <a:solidFill>
                  <a:srgbClr val="0E163E"/>
                </a:solidFill>
                <a:latin typeface="Franklin Gothic Medium" panose="02020603050405020304" pitchFamily="2"/>
              </a:rPr>
              <a:t>Medical Issues that may affect the examination </a:t>
            </a:r>
          </a:p>
          <a:p>
            <a:pPr marL="731520" marR="0" indent="137160" algn="just">
              <a:lnSpc>
                <a:spcPts val="2000"/>
              </a:lnSpc>
              <a:spcBef>
                <a:spcPts val="165"/>
              </a:spcBef>
              <a:spcAft>
                <a:spcPts val="0"/>
              </a:spcAft>
              <a:buFont typeface="Franklin Gothic Medium"/>
              <a:buChar char="l"/>
            </a:pPr>
            <a:r>
              <a:rPr lang="en-US" sz="2000" spc="110">
                <a:solidFill>
                  <a:srgbClr val="0E163E"/>
                </a:solidFill>
                <a:latin typeface="Franklin Gothic Medium" panose="02020603050405020304" pitchFamily="2"/>
              </a:rPr>
              <a:t>Delirium </a:t>
            </a:r>
          </a:p>
          <a:p>
            <a:pPr marL="731520" marR="0" indent="137160" algn="just">
              <a:lnSpc>
                <a:spcPts val="2000"/>
              </a:lnSpc>
              <a:spcBef>
                <a:spcPts val="175"/>
              </a:spcBef>
              <a:spcAft>
                <a:spcPts val="0"/>
              </a:spcAft>
              <a:buFont typeface="Franklin Gothic Medium"/>
              <a:buChar char="l"/>
            </a:pPr>
            <a:r>
              <a:rPr lang="en-US" sz="2000" spc="110">
                <a:solidFill>
                  <a:srgbClr val="0E163E"/>
                </a:solidFill>
                <a:latin typeface="Franklin Gothic Medium" panose="02020603050405020304" pitchFamily="2"/>
              </a:rPr>
              <a:t>Acute Intoxication </a:t>
            </a:r>
          </a:p>
          <a:p>
            <a:pPr marL="731520" marR="0" indent="137160" algn="just">
              <a:lnSpc>
                <a:spcPts val="2000"/>
              </a:lnSpc>
              <a:spcBef>
                <a:spcPts val="175"/>
              </a:spcBef>
              <a:spcAft>
                <a:spcPts val="0"/>
              </a:spcAft>
              <a:buFont typeface="Franklin Gothic Medium"/>
              <a:buChar char="l"/>
            </a:pPr>
            <a:r>
              <a:rPr lang="en-US" sz="2000" spc="125">
                <a:solidFill>
                  <a:srgbClr val="0E163E"/>
                </a:solidFill>
                <a:latin typeface="Franklin Gothic Medium" panose="02020603050405020304" pitchFamily="2"/>
              </a:rPr>
              <a:t>Infection; such as Urinary Tract Infection (UTI) </a:t>
            </a:r>
          </a:p>
          <a:p>
            <a:pPr marL="731520" marR="0" indent="137160" algn="just">
              <a:lnSpc>
                <a:spcPts val="2000"/>
              </a:lnSpc>
              <a:spcBef>
                <a:spcPts val="165"/>
              </a:spcBef>
              <a:spcAft>
                <a:spcPts val="4160"/>
              </a:spcAft>
              <a:buFont typeface="Franklin Gothic Medium"/>
              <a:buChar char="l"/>
            </a:pPr>
            <a:r>
              <a:rPr lang="en-US" sz="2000" spc="150">
                <a:solidFill>
                  <a:srgbClr val="0E163E"/>
                </a:solidFill>
                <a:latin typeface="Franklin Gothic Medium" panose="02020603050405020304" pitchFamily="2"/>
              </a:rPr>
              <a:t>Recent Substance Use – When? How much? </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77" name="Text Placeholder 27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30">
                <a:solidFill>
                  <a:srgbClr val="FFFFFF"/>
                </a:solidFill>
                <a:latin typeface="Franklin Gothic Medium" panose="02020603050405020304" pitchFamily="2"/>
              </a:rPr>
              <a:t>COMMUNICATION OF FINDINGS </a:t>
            </a:r>
          </a:p>
        </p:txBody>
      </p:sp>
      <p:sp>
        <p:nvSpPr>
          <p:cNvPr id="278" name="Text Placeholder 27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79070" rIns="0" bIns="0" anchor="t">
            <a:normAutofit fontScale="95000"/>
          </a:bodyPr>
          <a:lstStyle/>
          <a:p>
            <a:pPr marL="411480" marR="0" indent="228600" algn="just">
              <a:lnSpc>
                <a:spcPts val="2400"/>
              </a:lnSpc>
              <a:spcAft>
                <a:spcPts val="0"/>
              </a:spcAft>
              <a:buFont typeface="Franklin Gothic Medium"/>
              <a:buChar char="l"/>
            </a:pPr>
            <a:r>
              <a:rPr lang="en-US" sz="2350" spc="40">
                <a:solidFill>
                  <a:srgbClr val="0E163E"/>
                </a:solidFill>
                <a:latin typeface="Franklin Gothic Medium" panose="02020603050405020304" pitchFamily="2"/>
              </a:rPr>
              <a:t>The examiner must immediately report the findings to the </a:t>
            </a:r>
          </a:p>
          <a:p>
            <a:pPr marL="640080" marR="0" indent="0" algn="just">
              <a:lnSpc>
                <a:spcPts val="2500"/>
              </a:lnSpc>
              <a:spcBef>
                <a:spcPts val="310"/>
              </a:spcBef>
              <a:spcAft>
                <a:spcPts val="0"/>
              </a:spcAft>
            </a:pPr>
            <a:r>
              <a:rPr lang="en-US" sz="2350" spc="75">
                <a:solidFill>
                  <a:srgbClr val="0E163E"/>
                </a:solidFill>
                <a:latin typeface="Franklin Gothic Medium" panose="02020603050405020304" pitchFamily="2"/>
              </a:rPr>
              <a:t>Chair of the County Board of Mental Illness </a:t>
            </a:r>
            <a:r>
              <a:rPr lang="en-US" sz="1500" spc="75">
                <a:solidFill>
                  <a:srgbClr val="0E163E"/>
                </a:solidFill>
                <a:latin typeface="Franklin Gothic Medium" panose="02020603050405020304" pitchFamily="2"/>
              </a:rPr>
              <a:t>(SDCL 27A-10-6) </a:t>
            </a:r>
          </a:p>
          <a:p>
            <a:pPr marL="411480" marR="0" indent="228600" algn="just">
              <a:lnSpc>
                <a:spcPts val="2400"/>
              </a:lnSpc>
              <a:spcBef>
                <a:spcPts val="2225"/>
              </a:spcBef>
              <a:spcAft>
                <a:spcPts val="0"/>
              </a:spcAft>
              <a:buFont typeface="Franklin Gothic Medium"/>
              <a:buChar char="l"/>
            </a:pPr>
            <a:r>
              <a:rPr lang="en-US" sz="2350" spc="45">
                <a:solidFill>
                  <a:srgbClr val="0E163E"/>
                </a:solidFill>
                <a:latin typeface="Franklin Gothic Medium" panose="02020603050405020304" pitchFamily="2"/>
              </a:rPr>
              <a:t>Results are typically reported to the Chair of the County Board </a:t>
            </a:r>
          </a:p>
          <a:p>
            <a:pPr marL="640080" marR="0" indent="0" algn="just">
              <a:lnSpc>
                <a:spcPts val="2600"/>
              </a:lnSpc>
              <a:spcBef>
                <a:spcPts val="330"/>
              </a:spcBef>
              <a:spcAft>
                <a:spcPts val="0"/>
              </a:spcAft>
            </a:pPr>
            <a:r>
              <a:rPr lang="en-US" sz="2350" spc="45">
                <a:solidFill>
                  <a:srgbClr val="0E163E"/>
                </a:solidFill>
                <a:latin typeface="Franklin Gothic Medium" panose="02020603050405020304" pitchFamily="2"/>
              </a:rPr>
              <a:t>of Mental Illness by phone </a:t>
            </a:r>
          </a:p>
          <a:p>
            <a:pPr marL="411480" marR="0" indent="228600" algn="just">
              <a:lnSpc>
                <a:spcPts val="2400"/>
              </a:lnSpc>
              <a:spcBef>
                <a:spcPts val="2585"/>
              </a:spcBef>
              <a:spcAft>
                <a:spcPts val="0"/>
              </a:spcAft>
              <a:buFont typeface="Franklin Gothic Medium"/>
              <a:buChar char="l"/>
            </a:pPr>
            <a:r>
              <a:rPr lang="en-US" sz="2350" spc="45">
                <a:solidFill>
                  <a:srgbClr val="0E163E"/>
                </a:solidFill>
                <a:latin typeface="Franklin Gothic Medium" panose="02020603050405020304" pitchFamily="2"/>
              </a:rPr>
              <a:t>QMHP or Physician Certificate completed and signed </a:t>
            </a:r>
          </a:p>
          <a:p>
            <a:pPr marL="411480" marR="0" indent="228600" algn="just">
              <a:lnSpc>
                <a:spcPts val="2400"/>
              </a:lnSpc>
              <a:spcBef>
                <a:spcPts val="2565"/>
              </a:spcBef>
              <a:spcAft>
                <a:spcPts val="15675"/>
              </a:spcAft>
              <a:buFont typeface="Franklin Gothic Medium"/>
              <a:buChar char="l"/>
            </a:pPr>
            <a:r>
              <a:rPr lang="en-US" sz="2350" spc="40">
                <a:solidFill>
                  <a:srgbClr val="0E163E"/>
                </a:solidFill>
                <a:latin typeface="Franklin Gothic Medium" panose="02020603050405020304" pitchFamily="2"/>
              </a:rPr>
              <a:t>Dictated report </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81" name="Text Placeholder 28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5">
                <a:solidFill>
                  <a:srgbClr val="FFFFFF"/>
                </a:solidFill>
                <a:latin typeface="Franklin Gothic Medium" panose="02020603050405020304" pitchFamily="2"/>
              </a:rPr>
              <a:t>PETITION EXAMPLES </a:t>
            </a:r>
          </a:p>
        </p:txBody>
      </p:sp>
      <p:sp>
        <p:nvSpPr>
          <p:cNvPr id="282" name="Text Placeholder 28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1925" rIns="0" bIns="0" anchor="t">
            <a:normAutofit fontScale="95000"/>
          </a:bodyPr>
          <a:lstStyle/>
          <a:p>
            <a:pPr marL="411480" marR="0" indent="0" algn="just">
              <a:lnSpc>
                <a:spcPts val="2800"/>
              </a:lnSpc>
              <a:spcAft>
                <a:spcPts val="0"/>
              </a:spcAft>
            </a:pPr>
            <a:r>
              <a:rPr lang="en-US" sz="2550" spc="35">
                <a:solidFill>
                  <a:srgbClr val="0E163E"/>
                </a:solidFill>
                <a:latin typeface="Franklin Gothic Medium" panose="02020603050405020304" pitchFamily="2"/>
              </a:rPr>
              <a:t>Example petitions may be found at: </a:t>
            </a:r>
          </a:p>
          <a:p>
            <a:pPr marL="411480" marR="0" indent="0" algn="just">
              <a:lnSpc>
                <a:spcPts val="2000"/>
              </a:lnSpc>
              <a:spcBef>
                <a:spcPts val="745"/>
              </a:spcBef>
              <a:spcAft>
                <a:spcPts val="0"/>
              </a:spcAft>
            </a:pPr>
            <a:r>
              <a:rPr lang="en-US" sz="1900" u="sng" spc="165">
                <a:solidFill>
                  <a:srgbClr val="0000FF"/>
                </a:solidFill>
                <a:latin typeface="Franklin Gothic Medium" panose="02020603050405020304" pitchFamily="2"/>
              </a:rPr>
              <a:t>http://dss.sd.gov/behavioralhealth/community/countyboard.aspx</a:t>
            </a:r>
            <a:r>
              <a:rPr lang="en-US" sz="100" spc="165">
                <a:solidFill>
                  <a:srgbClr val="0E163E"/>
                </a:solidFill>
                <a:latin typeface="Franklin Gothic Medium" panose="02020603050405020304" pitchFamily="2"/>
              </a:rPr>
              <a:t> </a:t>
            </a:r>
          </a:p>
          <a:p>
            <a:pPr marL="411480" marR="0" indent="0" algn="just">
              <a:lnSpc>
                <a:spcPts val="2800"/>
              </a:lnSpc>
              <a:spcBef>
                <a:spcPts val="3535"/>
              </a:spcBef>
              <a:spcAft>
                <a:spcPts val="0"/>
              </a:spcAft>
            </a:pPr>
            <a:r>
              <a:rPr lang="en-US" sz="2550" spc="50">
                <a:solidFill>
                  <a:srgbClr val="0E163E"/>
                </a:solidFill>
                <a:latin typeface="Franklin Gothic Medium" panose="02020603050405020304" pitchFamily="2"/>
              </a:rPr>
              <a:t>Please check with your Chair of the County Board of </a:t>
            </a:r>
          </a:p>
          <a:p>
            <a:pPr marL="411480" marR="0" indent="0" algn="just">
              <a:lnSpc>
                <a:spcPts val="2800"/>
              </a:lnSpc>
              <a:spcBef>
                <a:spcPts val="365"/>
              </a:spcBef>
              <a:spcAft>
                <a:spcPts val="0"/>
              </a:spcAft>
            </a:pPr>
            <a:r>
              <a:rPr lang="en-US" sz="2550" spc="40">
                <a:solidFill>
                  <a:srgbClr val="0E163E"/>
                </a:solidFill>
                <a:latin typeface="Franklin Gothic Medium" panose="02020603050405020304" pitchFamily="2"/>
              </a:rPr>
              <a:t>Mental Illness or your local State’s Attorney for the petition </a:t>
            </a:r>
          </a:p>
          <a:p>
            <a:pPr marL="411480" marR="0" indent="0" algn="just">
              <a:lnSpc>
                <a:spcPts val="2800"/>
              </a:lnSpc>
              <a:spcBef>
                <a:spcPts val="365"/>
              </a:spcBef>
              <a:spcAft>
                <a:spcPts val="20420"/>
              </a:spcAft>
            </a:pPr>
            <a:r>
              <a:rPr lang="en-US" sz="2550" spc="40">
                <a:solidFill>
                  <a:srgbClr val="0E163E"/>
                </a:solidFill>
                <a:latin typeface="Franklin Gothic Medium" panose="02020603050405020304" pitchFamily="2"/>
              </a:rPr>
              <a:t>used in your area. </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85" name="Text Placeholder 28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700"/>
              </a:lnSpc>
              <a:spcAft>
                <a:spcPts val="2995"/>
              </a:spcAft>
            </a:pPr>
            <a:r>
              <a:rPr lang="en-US" sz="3500" b="1" spc="130">
                <a:solidFill>
                  <a:srgbClr val="FFFFFF"/>
                </a:solidFill>
                <a:latin typeface="Franklin Gothic Medium" panose="02020603050405020304" pitchFamily="2"/>
              </a:rPr>
              <a:t>LIABILITY FOR QMHP </a:t>
            </a:r>
          </a:p>
        </p:txBody>
      </p:sp>
      <p:sp>
        <p:nvSpPr>
          <p:cNvPr id="286" name="Text Placeholder 28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8115" rIns="0" bIns="0" anchor="t">
            <a:normAutofit fontScale="95000"/>
          </a:bodyPr>
          <a:lstStyle/>
          <a:p>
            <a:pPr marL="365760" marR="0" indent="0" algn="just">
              <a:lnSpc>
                <a:spcPts val="2600"/>
              </a:lnSpc>
              <a:spcAft>
                <a:spcPts val="0"/>
              </a:spcAft>
            </a:pPr>
            <a:r>
              <a:rPr lang="en-US" sz="2350" spc="55">
                <a:solidFill>
                  <a:srgbClr val="0E163E"/>
                </a:solidFill>
                <a:latin typeface="Franklin Gothic Medium" panose="02020603050405020304" pitchFamily="2"/>
              </a:rPr>
              <a:t>Any person serving as the QMHP as designated by the Chair of </a:t>
            </a:r>
          </a:p>
          <a:p>
            <a:pPr marL="365760" marR="0" indent="0" algn="just">
              <a:lnSpc>
                <a:spcPts val="2500"/>
              </a:lnSpc>
              <a:spcBef>
                <a:spcPts val="310"/>
              </a:spcBef>
              <a:spcAft>
                <a:spcPts val="0"/>
              </a:spcAft>
            </a:pPr>
            <a:r>
              <a:rPr lang="en-US" sz="2350" spc="55">
                <a:solidFill>
                  <a:srgbClr val="0E163E"/>
                </a:solidFill>
                <a:latin typeface="Franklin Gothic Medium" panose="02020603050405020304" pitchFamily="2"/>
              </a:rPr>
              <a:t>the County Board of Mental Illness, whose examinations and </a:t>
            </a:r>
          </a:p>
          <a:p>
            <a:pPr marL="365760" marR="0" indent="0" algn="just">
              <a:lnSpc>
                <a:spcPts val="2600"/>
              </a:lnSpc>
              <a:spcBef>
                <a:spcPts val="335"/>
              </a:spcBef>
              <a:spcAft>
                <a:spcPts val="0"/>
              </a:spcAft>
            </a:pPr>
            <a:r>
              <a:rPr lang="en-US" sz="2350" spc="40">
                <a:solidFill>
                  <a:srgbClr val="0E163E"/>
                </a:solidFill>
                <a:latin typeface="Franklin Gothic Medium" panose="02020603050405020304" pitchFamily="2"/>
              </a:rPr>
              <a:t>testimony are conducted in good faith, is immune from any civil </a:t>
            </a:r>
          </a:p>
          <a:p>
            <a:pPr marL="365760" marR="0" indent="0" algn="just">
              <a:lnSpc>
                <a:spcPts val="2500"/>
              </a:lnSpc>
              <a:spcBef>
                <a:spcPts val="310"/>
              </a:spcBef>
              <a:spcAft>
                <a:spcPts val="0"/>
              </a:spcAft>
            </a:pPr>
            <a:r>
              <a:rPr lang="en-US" sz="2350" spc="35">
                <a:solidFill>
                  <a:srgbClr val="0E163E"/>
                </a:solidFill>
                <a:latin typeface="Franklin Gothic Medium" panose="02020603050405020304" pitchFamily="2"/>
              </a:rPr>
              <a:t>liability for such examinations and testimony. </a:t>
            </a:r>
          </a:p>
          <a:p>
            <a:pPr marL="365760" marR="0" indent="0" algn="just">
              <a:lnSpc>
                <a:spcPts val="2600"/>
              </a:lnSpc>
              <a:spcBef>
                <a:spcPts val="4365"/>
              </a:spcBef>
              <a:spcAft>
                <a:spcPts val="0"/>
              </a:spcAft>
            </a:pPr>
            <a:r>
              <a:rPr lang="en-US" sz="2350" spc="45">
                <a:solidFill>
                  <a:srgbClr val="0E163E"/>
                </a:solidFill>
                <a:latin typeface="Franklin Gothic Medium" panose="02020603050405020304" pitchFamily="2"/>
              </a:rPr>
              <a:t>The immunity from civil liability under this section does not </a:t>
            </a:r>
          </a:p>
          <a:p>
            <a:pPr marL="365760" marR="0" indent="0" algn="just">
              <a:lnSpc>
                <a:spcPts val="2600"/>
              </a:lnSpc>
              <a:spcBef>
                <a:spcPts val="330"/>
              </a:spcBef>
              <a:spcAft>
                <a:spcPts val="0"/>
              </a:spcAft>
            </a:pPr>
            <a:r>
              <a:rPr lang="en-US" sz="2350" spc="40">
                <a:solidFill>
                  <a:srgbClr val="0E163E"/>
                </a:solidFill>
                <a:latin typeface="Franklin Gothic Medium" panose="02020603050405020304" pitchFamily="2"/>
              </a:rPr>
              <a:t>apply if injury results from gross negligence or willful or wanton </a:t>
            </a:r>
          </a:p>
          <a:p>
            <a:pPr marL="365760" marR="0" indent="0" algn="just">
              <a:lnSpc>
                <a:spcPts val="2600"/>
              </a:lnSpc>
              <a:spcBef>
                <a:spcPts val="310"/>
              </a:spcBef>
              <a:spcAft>
                <a:spcPts val="14660"/>
              </a:spcAft>
            </a:pPr>
            <a:r>
              <a:rPr lang="en-US" sz="2350" spc="30">
                <a:solidFill>
                  <a:srgbClr val="0E163E"/>
                </a:solidFill>
                <a:latin typeface="Franklin Gothic Medium" panose="02020603050405020304" pitchFamily="2"/>
              </a:rPr>
              <a:t>misconduct</a:t>
            </a:r>
            <a:r>
              <a:rPr lang="en-US" sz="2000" b="1" spc="30">
                <a:solidFill>
                  <a:srgbClr val="0E163E"/>
                </a:solidFill>
                <a:latin typeface="Franklin Gothic Medium" panose="02020603050405020304" pitchFamily="2"/>
              </a:rPr>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37" name="Text Placeholder 13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SERIOUS MENTAL ILLNESS </a:t>
            </a:r>
          </a:p>
        </p:txBody>
      </p:sp>
      <p:sp>
        <p:nvSpPr>
          <p:cNvPr id="138" name="Text Placeholder 137"/>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55880" rIns="0" bIns="0" anchor="t">
            <a:normAutofit fontScale="95000"/>
          </a:bodyPr>
          <a:lstStyle/>
          <a:p>
            <a:pPr marL="320040" marR="0" indent="0" algn="l">
              <a:lnSpc>
                <a:spcPts val="3000"/>
              </a:lnSpc>
              <a:spcAft>
                <a:spcPts val="0"/>
              </a:spcAft>
            </a:pPr>
            <a:r>
              <a:rPr lang="en-US" sz="2750" spc="200">
                <a:solidFill>
                  <a:srgbClr val="0E163E"/>
                </a:solidFill>
                <a:latin typeface="Franklin Gothic Medium" panose="02020603050405020304" pitchFamily="2"/>
              </a:rPr>
              <a:t>“Serious Mental Illness” is a substantial organic </a:t>
            </a:r>
          </a:p>
          <a:p>
            <a:pPr marL="320040" marR="0" indent="0" algn="l">
              <a:lnSpc>
                <a:spcPts val="3000"/>
              </a:lnSpc>
              <a:spcBef>
                <a:spcPts val="370"/>
              </a:spcBef>
              <a:spcAft>
                <a:spcPts val="0"/>
              </a:spcAft>
            </a:pPr>
            <a:r>
              <a:rPr lang="en-US" sz="2750" spc="190">
                <a:solidFill>
                  <a:srgbClr val="0E163E"/>
                </a:solidFill>
                <a:latin typeface="Franklin Gothic Medium" panose="02020603050405020304" pitchFamily="2"/>
              </a:rPr>
              <a:t>or psychiatric disorder of thought, mood, </a:t>
            </a:r>
          </a:p>
          <a:p>
            <a:pPr marL="320040" marR="0" indent="0" algn="l">
              <a:lnSpc>
                <a:spcPts val="3000"/>
              </a:lnSpc>
              <a:spcBef>
                <a:spcPts val="370"/>
              </a:spcBef>
              <a:spcAft>
                <a:spcPts val="0"/>
              </a:spcAft>
            </a:pPr>
            <a:r>
              <a:rPr lang="en-US" sz="2750" spc="185">
                <a:solidFill>
                  <a:srgbClr val="0E163E"/>
                </a:solidFill>
                <a:latin typeface="Franklin Gothic Medium" panose="02020603050405020304" pitchFamily="2"/>
              </a:rPr>
              <a:t>perception, orientation or memory which </a:t>
            </a:r>
          </a:p>
          <a:p>
            <a:pPr marL="320040" marR="0" indent="0" algn="l">
              <a:lnSpc>
                <a:spcPts val="3000"/>
              </a:lnSpc>
              <a:spcBef>
                <a:spcPts val="395"/>
              </a:spcBef>
              <a:spcAft>
                <a:spcPts val="0"/>
              </a:spcAft>
            </a:pPr>
            <a:r>
              <a:rPr lang="en-US" sz="2750" spc="190">
                <a:solidFill>
                  <a:srgbClr val="0E163E"/>
                </a:solidFill>
                <a:latin typeface="Franklin Gothic Medium" panose="02020603050405020304" pitchFamily="2"/>
              </a:rPr>
              <a:t>significantly impairs judgment, behavior or ability </a:t>
            </a:r>
          </a:p>
          <a:p>
            <a:pPr marL="320040" marR="0" indent="0" algn="l">
              <a:lnSpc>
                <a:spcPts val="2900"/>
              </a:lnSpc>
              <a:spcBef>
                <a:spcPts val="370"/>
              </a:spcBef>
              <a:spcAft>
                <a:spcPts val="0"/>
              </a:spcAft>
            </a:pPr>
            <a:r>
              <a:rPr lang="en-US" sz="2750" spc="190">
                <a:solidFill>
                  <a:srgbClr val="0E163E"/>
                </a:solidFill>
                <a:latin typeface="Franklin Gothic Medium" panose="02020603050405020304" pitchFamily="2"/>
              </a:rPr>
              <a:t>to cope with the basic demands of life. </a:t>
            </a:r>
          </a:p>
          <a:p>
            <a:pPr marL="685800" marR="0" indent="137160" algn="l">
              <a:lnSpc>
                <a:spcPts val="2500"/>
              </a:lnSpc>
              <a:spcBef>
                <a:spcPts val="1120"/>
              </a:spcBef>
              <a:spcAft>
                <a:spcPts val="0"/>
              </a:spcAft>
              <a:buFont typeface="Franklin Gothic Medium"/>
              <a:buChar char="l"/>
            </a:pPr>
            <a:r>
              <a:rPr lang="en-US" sz="2350" spc="140">
                <a:solidFill>
                  <a:srgbClr val="0E163E"/>
                </a:solidFill>
                <a:latin typeface="Franklin Gothic Medium" panose="02020603050405020304" pitchFamily="2"/>
              </a:rPr>
              <a:t>Intellectual disabilities, epilepsy, other developmental </a:t>
            </a:r>
          </a:p>
          <a:p>
            <a:pPr marL="822960" marR="0" indent="0" algn="l">
              <a:lnSpc>
                <a:spcPts val="2900"/>
              </a:lnSpc>
              <a:spcBef>
                <a:spcPts val="0"/>
              </a:spcBef>
              <a:spcAft>
                <a:spcPts val="0"/>
              </a:spcAft>
            </a:pPr>
            <a:r>
              <a:rPr lang="en-US" sz="2350" spc="150">
                <a:solidFill>
                  <a:srgbClr val="0E163E"/>
                </a:solidFill>
                <a:latin typeface="Franklin Gothic Medium" panose="02020603050405020304" pitchFamily="2"/>
              </a:rPr>
              <a:t>disabilities, alcohol or substance abuse, or brief </a:t>
            </a:r>
          </a:p>
          <a:p>
            <a:pPr marL="822960" marR="0" indent="0" algn="l">
              <a:lnSpc>
                <a:spcPts val="2900"/>
              </a:lnSpc>
              <a:spcBef>
                <a:spcPts val="0"/>
              </a:spcBef>
              <a:spcAft>
                <a:spcPts val="0"/>
              </a:spcAft>
            </a:pPr>
            <a:r>
              <a:rPr lang="en-US" sz="2350" spc="135">
                <a:solidFill>
                  <a:srgbClr val="0E163E"/>
                </a:solidFill>
                <a:latin typeface="Franklin Gothic Medium" panose="02020603050405020304" pitchFamily="2"/>
              </a:rPr>
              <a:t>periods of intoxication, or criminal behavior do not, </a:t>
            </a:r>
          </a:p>
          <a:p>
            <a:pPr marL="822960" marR="0" indent="0" algn="l">
              <a:lnSpc>
                <a:spcPts val="2900"/>
              </a:lnSpc>
              <a:spcBef>
                <a:spcPts val="0"/>
              </a:spcBef>
              <a:spcAft>
                <a:spcPts val="10650"/>
              </a:spcAft>
            </a:pPr>
            <a:r>
              <a:rPr lang="en-US" sz="2350" spc="140">
                <a:solidFill>
                  <a:srgbClr val="0E163E"/>
                </a:solidFill>
                <a:latin typeface="Franklin Gothic Medium" panose="02020603050405020304" pitchFamily="2"/>
              </a:rPr>
              <a:t>alone, constitute serious mental illness. </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89" name="Text Placeholder 28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525270" rIns="0" bIns="0" anchor="t"/>
          <a:lstStyle/>
          <a:p>
            <a:pPr marL="0" marR="160020" indent="0" algn="r">
              <a:lnSpc>
                <a:spcPts val="4800"/>
              </a:lnSpc>
              <a:spcAft>
                <a:spcPts val="0"/>
              </a:spcAft>
            </a:pPr>
            <a:r>
              <a:rPr lang="en-US" sz="4300" b="1" spc="120">
                <a:solidFill>
                  <a:srgbClr val="FFFFFF"/>
                </a:solidFill>
                <a:latin typeface="Franklin Gothic Medium" panose="02020603050405020304" pitchFamily="2"/>
              </a:rPr>
              <a:t>INVOLUNTARY </a:t>
            </a:r>
          </a:p>
          <a:p>
            <a:pPr marL="0" marR="160020" indent="0" algn="r">
              <a:lnSpc>
                <a:spcPts val="4800"/>
              </a:lnSpc>
              <a:spcBef>
                <a:spcPts val="490"/>
              </a:spcBef>
              <a:spcAft>
                <a:spcPts val="0"/>
              </a:spcAft>
            </a:pPr>
            <a:r>
              <a:rPr lang="en-US" sz="4300" b="1" spc="170">
                <a:solidFill>
                  <a:srgbClr val="FFFFFF"/>
                </a:solidFill>
                <a:latin typeface="Franklin Gothic Medium" panose="02020603050405020304" pitchFamily="2"/>
              </a:rPr>
              <a:t>COMMITMENT HEARING </a:t>
            </a:r>
          </a:p>
          <a:p>
            <a:pPr marL="0" marR="160020" indent="0" algn="r">
              <a:lnSpc>
                <a:spcPts val="4800"/>
              </a:lnSpc>
              <a:spcBef>
                <a:spcPts val="490"/>
              </a:spcBef>
              <a:spcAft>
                <a:spcPts val="0"/>
              </a:spcAft>
            </a:pPr>
            <a:r>
              <a:rPr lang="en-US" sz="4300" b="1" spc="170">
                <a:solidFill>
                  <a:srgbClr val="FFFFFF"/>
                </a:solidFill>
                <a:latin typeface="Franklin Gothic Medium" panose="02020603050405020304" pitchFamily="2"/>
              </a:rPr>
              <a:t>AND THE BOARD OF </a:t>
            </a:r>
          </a:p>
          <a:p>
            <a:pPr marL="0" marR="160020" indent="0" algn="r">
              <a:lnSpc>
                <a:spcPts val="4800"/>
              </a:lnSpc>
              <a:spcBef>
                <a:spcPts val="490"/>
              </a:spcBef>
              <a:spcAft>
                <a:spcPts val="18935"/>
              </a:spcAft>
            </a:pPr>
            <a:r>
              <a:rPr lang="en-US" sz="4300" b="1" spc="135">
                <a:solidFill>
                  <a:srgbClr val="FFFFFF"/>
                </a:solidFill>
                <a:latin typeface="Franklin Gothic Medium" panose="02020603050405020304" pitchFamily="2"/>
              </a:rPr>
              <a:t>MENTAL ILLNESS </a:t>
            </a:r>
          </a:p>
        </p:txBody>
      </p:sp>
      <p:sp>
        <p:nvSpPr>
          <p:cNvPr id="290" name="Text Placeholder 28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8 </a:t>
            </a: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93" name="Text Placeholder 29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225">
                <a:solidFill>
                  <a:srgbClr val="FFFFFF"/>
                </a:solidFill>
                <a:latin typeface="Franklin Gothic Medium" panose="02020603050405020304" pitchFamily="2"/>
              </a:rPr>
              <a:t>THE INVOLUNTARY COMMITMENT </a:t>
            </a:r>
          </a:p>
          <a:p>
            <a:pPr marL="0" marR="0" indent="0" algn="ctr">
              <a:lnSpc>
                <a:spcPts val="3900"/>
              </a:lnSpc>
              <a:spcBef>
                <a:spcPts val="400"/>
              </a:spcBef>
              <a:spcAft>
                <a:spcPts val="605"/>
              </a:spcAft>
            </a:pPr>
            <a:r>
              <a:rPr lang="en-US" sz="3500" b="1" spc="145">
                <a:solidFill>
                  <a:srgbClr val="FFFFFF"/>
                </a:solidFill>
                <a:latin typeface="Franklin Gothic Medium" panose="02020603050405020304" pitchFamily="2"/>
              </a:rPr>
              <a:t>HEARING </a:t>
            </a:r>
          </a:p>
        </p:txBody>
      </p:sp>
      <p:sp>
        <p:nvSpPr>
          <p:cNvPr id="294" name="Text Placeholder 29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25095" rIns="0" bIns="0" anchor="t">
            <a:normAutofit fontScale="95000"/>
          </a:bodyPr>
          <a:lstStyle/>
          <a:p>
            <a:pPr marL="365760" marR="0" indent="0" algn="l">
              <a:lnSpc>
                <a:spcPts val="3400"/>
              </a:lnSpc>
              <a:spcAft>
                <a:spcPts val="0"/>
              </a:spcAft>
            </a:pPr>
            <a:r>
              <a:rPr lang="en-US" sz="2750" spc="50">
                <a:solidFill>
                  <a:srgbClr val="0E163E"/>
                </a:solidFill>
                <a:latin typeface="Franklin Gothic Medium" panose="02020603050405020304" pitchFamily="2"/>
              </a:rPr>
              <a:t>The involuntary commitment hearing must take place </a:t>
            </a:r>
          </a:p>
          <a:p>
            <a:pPr marL="365760" marR="0" indent="0" algn="l">
              <a:lnSpc>
                <a:spcPts val="3400"/>
              </a:lnSpc>
              <a:spcBef>
                <a:spcPts val="0"/>
              </a:spcBef>
              <a:spcAft>
                <a:spcPts val="0"/>
              </a:spcAft>
            </a:pPr>
            <a:r>
              <a:rPr lang="en-US" sz="2750" spc="45">
                <a:solidFill>
                  <a:srgbClr val="0E163E"/>
                </a:solidFill>
                <a:latin typeface="Franklin Gothic Medium" panose="02020603050405020304" pitchFamily="2"/>
              </a:rPr>
              <a:t>within 5 days of the individual being taken into </a:t>
            </a:r>
          </a:p>
          <a:p>
            <a:pPr marL="365760" marR="0" indent="0" algn="l">
              <a:lnSpc>
                <a:spcPts val="3400"/>
              </a:lnSpc>
              <a:spcBef>
                <a:spcPts val="0"/>
              </a:spcBef>
              <a:spcAft>
                <a:spcPts val="0"/>
              </a:spcAft>
            </a:pPr>
            <a:r>
              <a:rPr lang="en-US" sz="2750" spc="50">
                <a:solidFill>
                  <a:srgbClr val="0E163E"/>
                </a:solidFill>
                <a:latin typeface="Franklin Gothic Medium" panose="02020603050405020304" pitchFamily="2"/>
              </a:rPr>
              <a:t>custody, 6 days if there is a weekend, or 7 days if </a:t>
            </a:r>
          </a:p>
          <a:p>
            <a:pPr marL="365760" marR="0" indent="0" algn="l">
              <a:lnSpc>
                <a:spcPts val="3400"/>
              </a:lnSpc>
              <a:spcBef>
                <a:spcPts val="0"/>
              </a:spcBef>
              <a:spcAft>
                <a:spcPts val="0"/>
              </a:spcAft>
            </a:pPr>
            <a:r>
              <a:rPr lang="en-US" sz="2750" spc="45">
                <a:solidFill>
                  <a:srgbClr val="0E163E"/>
                </a:solidFill>
                <a:latin typeface="Franklin Gothic Medium" panose="02020603050405020304" pitchFamily="2"/>
              </a:rPr>
              <a:t>there is a weekend and a holiday. </a:t>
            </a:r>
          </a:p>
          <a:p>
            <a:pPr marL="731520" marR="0" indent="137160" algn="l">
              <a:lnSpc>
                <a:spcPts val="2400"/>
              </a:lnSpc>
              <a:spcBef>
                <a:spcPts val="1000"/>
              </a:spcBef>
              <a:spcAft>
                <a:spcPts val="0"/>
              </a:spcAft>
              <a:buFont typeface="Franklin Gothic Medium"/>
              <a:buChar char="l"/>
            </a:pPr>
            <a:r>
              <a:rPr lang="en-US" sz="2350" spc="50">
                <a:solidFill>
                  <a:srgbClr val="0E163E"/>
                </a:solidFill>
                <a:latin typeface="Franklin Gothic Medium" panose="02020603050405020304" pitchFamily="2"/>
              </a:rPr>
              <a:t>If a hearing does not occur during this time frame, the </a:t>
            </a:r>
          </a:p>
          <a:p>
            <a:pPr marL="914400" marR="0" indent="0" algn="l">
              <a:lnSpc>
                <a:spcPts val="2500"/>
              </a:lnSpc>
              <a:spcBef>
                <a:spcPts val="310"/>
              </a:spcBef>
              <a:spcAft>
                <a:spcPts val="0"/>
              </a:spcAft>
            </a:pPr>
            <a:r>
              <a:rPr lang="en-US" sz="2350" spc="45">
                <a:solidFill>
                  <a:srgbClr val="0E163E"/>
                </a:solidFill>
                <a:latin typeface="Franklin Gothic Medium" panose="02020603050405020304" pitchFamily="2"/>
              </a:rPr>
              <a:t>individual must be released. </a:t>
            </a:r>
          </a:p>
          <a:p>
            <a:pPr marL="365760" marR="0" indent="0" algn="l">
              <a:lnSpc>
                <a:spcPts val="2600"/>
              </a:lnSpc>
              <a:spcBef>
                <a:spcPts val="4365"/>
              </a:spcBef>
              <a:spcAft>
                <a:spcPts val="0"/>
              </a:spcAft>
            </a:pPr>
            <a:r>
              <a:rPr lang="en-US" sz="2350" spc="55">
                <a:solidFill>
                  <a:srgbClr val="0E163E"/>
                </a:solidFill>
                <a:latin typeface="Franklin Gothic Medium" panose="02020603050405020304" pitchFamily="2"/>
              </a:rPr>
              <a:t>The county of residence shall pay any expenses incurred by the </a:t>
            </a:r>
          </a:p>
          <a:p>
            <a:pPr marL="365760" marR="0" indent="0" algn="l">
              <a:lnSpc>
                <a:spcPts val="2600"/>
              </a:lnSpc>
              <a:spcBef>
                <a:spcPts val="330"/>
              </a:spcBef>
              <a:spcAft>
                <a:spcPts val="0"/>
              </a:spcAft>
            </a:pPr>
            <a:r>
              <a:rPr lang="en-US" sz="2350" spc="45">
                <a:solidFill>
                  <a:srgbClr val="0E163E"/>
                </a:solidFill>
                <a:latin typeface="Franklin Gothic Medium" panose="02020603050405020304" pitchFamily="2"/>
              </a:rPr>
              <a:t>board for the hearing or transportation of the individual </a:t>
            </a:r>
          </a:p>
          <a:p>
            <a:pPr marL="6766560" marR="0" indent="0" algn="l">
              <a:lnSpc>
                <a:spcPts val="2200"/>
              </a:lnSpc>
              <a:spcBef>
                <a:spcPts val="3650"/>
              </a:spcBef>
              <a:spcAft>
                <a:spcPts val="3445"/>
              </a:spcAft>
            </a:pPr>
            <a:r>
              <a:rPr lang="en-US" sz="1900" spc="150">
                <a:solidFill>
                  <a:srgbClr val="0E163E"/>
                </a:solidFill>
                <a:latin typeface="Franklin Gothic Medium" panose="02020603050405020304" pitchFamily="2"/>
              </a:rPr>
              <a:t>SDCL 27A-10-8 </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97" name="Text Placeholder 29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LOCATION OF THE HEARING </a:t>
            </a:r>
          </a:p>
        </p:txBody>
      </p:sp>
      <p:sp>
        <p:nvSpPr>
          <p:cNvPr id="298" name="Text Placeholder 29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9380" rIns="0" bIns="0" anchor="t">
            <a:normAutofit fontScale="95000"/>
          </a:bodyPr>
          <a:lstStyle/>
          <a:p>
            <a:pPr marL="320040" marR="0" indent="0" algn="just">
              <a:lnSpc>
                <a:spcPts val="3000"/>
              </a:lnSpc>
              <a:spcAft>
                <a:spcPts val="0"/>
              </a:spcAft>
            </a:pPr>
            <a:r>
              <a:rPr lang="en-US" sz="2750" spc="50">
                <a:solidFill>
                  <a:srgbClr val="0E163E"/>
                </a:solidFill>
                <a:latin typeface="Franklin Gothic Medium" panose="02020603050405020304" pitchFamily="2"/>
              </a:rPr>
              <a:t>Hearings and review hearings for involuntary </a:t>
            </a:r>
          </a:p>
          <a:p>
            <a:pPr marL="320040" marR="0" indent="0" algn="just">
              <a:lnSpc>
                <a:spcPts val="3000"/>
              </a:lnSpc>
              <a:spcBef>
                <a:spcPts val="365"/>
              </a:spcBef>
              <a:spcAft>
                <a:spcPts val="0"/>
              </a:spcAft>
            </a:pPr>
            <a:r>
              <a:rPr lang="en-US" sz="2750" spc="50">
                <a:solidFill>
                  <a:srgbClr val="0E163E"/>
                </a:solidFill>
                <a:latin typeface="Franklin Gothic Medium" panose="02020603050405020304" pitchFamily="2"/>
              </a:rPr>
              <a:t>commitments shall be conducted in a courtroom of the </a:t>
            </a:r>
          </a:p>
          <a:p>
            <a:pPr marL="320040" marR="0" indent="0" algn="just">
              <a:lnSpc>
                <a:spcPts val="3000"/>
              </a:lnSpc>
              <a:spcBef>
                <a:spcPts val="390"/>
              </a:spcBef>
              <a:spcAft>
                <a:spcPts val="0"/>
              </a:spcAft>
            </a:pPr>
            <a:r>
              <a:rPr lang="en-US" sz="2750" spc="60">
                <a:solidFill>
                  <a:srgbClr val="0E163E"/>
                </a:solidFill>
                <a:latin typeface="Franklin Gothic Medium" panose="02020603050405020304" pitchFamily="2"/>
              </a:rPr>
              <a:t>county courthouse or such other place within the </a:t>
            </a:r>
          </a:p>
          <a:p>
            <a:pPr marL="320040" marR="0" indent="0" algn="just">
              <a:lnSpc>
                <a:spcPts val="3000"/>
              </a:lnSpc>
              <a:spcBef>
                <a:spcPts val="390"/>
              </a:spcBef>
              <a:spcAft>
                <a:spcPts val="0"/>
              </a:spcAft>
            </a:pPr>
            <a:r>
              <a:rPr lang="en-US" sz="2750" spc="55">
                <a:solidFill>
                  <a:srgbClr val="0E163E"/>
                </a:solidFill>
                <a:latin typeface="Franklin Gothic Medium" panose="02020603050405020304" pitchFamily="2"/>
              </a:rPr>
              <a:t>designated county as the Chair of the County Board of </a:t>
            </a:r>
          </a:p>
          <a:p>
            <a:pPr marL="320040" marR="0" indent="0" algn="just">
              <a:lnSpc>
                <a:spcPts val="3000"/>
              </a:lnSpc>
              <a:spcBef>
                <a:spcPts val="365"/>
              </a:spcBef>
              <a:spcAft>
                <a:spcPts val="0"/>
              </a:spcAft>
            </a:pPr>
            <a:r>
              <a:rPr lang="en-US" sz="2750" spc="45">
                <a:solidFill>
                  <a:srgbClr val="0E163E"/>
                </a:solidFill>
                <a:latin typeface="Franklin Gothic Medium" panose="02020603050405020304" pitchFamily="2"/>
              </a:rPr>
              <a:t>Mental Illness may designate with due regard to the </a:t>
            </a:r>
          </a:p>
          <a:p>
            <a:pPr marL="320040" marR="0" indent="0" algn="just">
              <a:lnSpc>
                <a:spcPts val="3000"/>
              </a:lnSpc>
              <a:spcBef>
                <a:spcPts val="365"/>
              </a:spcBef>
              <a:spcAft>
                <a:spcPts val="0"/>
              </a:spcAft>
            </a:pPr>
            <a:r>
              <a:rPr lang="en-US" sz="2750" spc="40">
                <a:solidFill>
                  <a:srgbClr val="0E163E"/>
                </a:solidFill>
                <a:latin typeface="Franklin Gothic Medium" panose="02020603050405020304" pitchFamily="2"/>
              </a:rPr>
              <a:t>rights, safety, and comfort of the person. </a:t>
            </a:r>
          </a:p>
          <a:p>
            <a:pPr marL="6400800" marR="0" indent="0" algn="just">
              <a:lnSpc>
                <a:spcPts val="2200"/>
              </a:lnSpc>
              <a:spcBef>
                <a:spcPts val="13610"/>
              </a:spcBef>
              <a:spcAft>
                <a:spcPts val="3255"/>
              </a:spcAft>
            </a:pPr>
            <a:r>
              <a:rPr lang="en-US" sz="1900" spc="195">
                <a:solidFill>
                  <a:srgbClr val="0E163E"/>
                </a:solidFill>
                <a:latin typeface="Franklin Gothic Medium" panose="02020603050405020304" pitchFamily="2"/>
              </a:rPr>
              <a:t>SDCL 27A-11A-28 </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01" name="Text Placeholder 30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60">
                <a:solidFill>
                  <a:srgbClr val="FFFFFF"/>
                </a:solidFill>
                <a:latin typeface="Franklin Gothic Medium" panose="02020603050405020304" pitchFamily="2"/>
              </a:rPr>
              <a:t>HEARINGS </a:t>
            </a:r>
          </a:p>
        </p:txBody>
      </p:sp>
      <p:sp>
        <p:nvSpPr>
          <p:cNvPr id="302" name="Text Placeholder 30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94310" rIns="0" bIns="0" anchor="t">
            <a:normAutofit fontScale="95000"/>
          </a:bodyPr>
          <a:lstStyle/>
          <a:p>
            <a:pPr marL="365760" marR="0" indent="0" algn="just">
              <a:lnSpc>
                <a:spcPts val="3000"/>
              </a:lnSpc>
              <a:spcAft>
                <a:spcPts val="0"/>
              </a:spcAft>
            </a:pPr>
            <a:r>
              <a:rPr lang="en-US" sz="2800" spc="175">
                <a:solidFill>
                  <a:srgbClr val="0E163E"/>
                </a:solidFill>
                <a:latin typeface="Franklin Gothic Medium" panose="02020603050405020304" pitchFamily="2"/>
              </a:rPr>
              <a:t>The County Board of Mental Illness may exclude </a:t>
            </a:r>
          </a:p>
          <a:p>
            <a:pPr marL="365760" marR="0" indent="0" algn="just">
              <a:lnSpc>
                <a:spcPts val="3000"/>
              </a:lnSpc>
              <a:spcBef>
                <a:spcPts val="380"/>
              </a:spcBef>
              <a:spcAft>
                <a:spcPts val="0"/>
              </a:spcAft>
            </a:pPr>
            <a:r>
              <a:rPr lang="en-US" sz="2800" spc="180">
                <a:solidFill>
                  <a:srgbClr val="0E163E"/>
                </a:solidFill>
                <a:latin typeface="Franklin Gothic Medium" panose="02020603050405020304" pitchFamily="2"/>
              </a:rPr>
              <a:t>any person not necessary for the conduct of the </a:t>
            </a:r>
          </a:p>
          <a:p>
            <a:pPr marL="365760" marR="0" indent="0" algn="just">
              <a:lnSpc>
                <a:spcPts val="3000"/>
              </a:lnSpc>
              <a:spcBef>
                <a:spcPts val="380"/>
              </a:spcBef>
              <a:spcAft>
                <a:spcPts val="0"/>
              </a:spcAft>
            </a:pPr>
            <a:r>
              <a:rPr lang="en-US" sz="2800" spc="170">
                <a:solidFill>
                  <a:srgbClr val="0E163E"/>
                </a:solidFill>
                <a:latin typeface="Franklin Gothic Medium" panose="02020603050405020304" pitchFamily="2"/>
              </a:rPr>
              <a:t>proceedings from the hearings, except any </a:t>
            </a:r>
          </a:p>
          <a:p>
            <a:pPr marL="365760" marR="0" indent="0" algn="just">
              <a:lnSpc>
                <a:spcPts val="3000"/>
              </a:lnSpc>
              <a:spcBef>
                <a:spcPts val="355"/>
              </a:spcBef>
              <a:spcAft>
                <a:spcPts val="0"/>
              </a:spcAft>
            </a:pPr>
            <a:r>
              <a:rPr lang="en-US" sz="2800" spc="180">
                <a:solidFill>
                  <a:srgbClr val="0E163E"/>
                </a:solidFill>
                <a:latin typeface="Franklin Gothic Medium" panose="02020603050405020304" pitchFamily="2"/>
              </a:rPr>
              <a:t>person requested to be present by the proposed </a:t>
            </a:r>
          </a:p>
          <a:p>
            <a:pPr marL="365760" marR="0" indent="0" algn="just">
              <a:lnSpc>
                <a:spcPts val="3000"/>
              </a:lnSpc>
              <a:spcBef>
                <a:spcPts val="380"/>
              </a:spcBef>
              <a:spcAft>
                <a:spcPts val="0"/>
              </a:spcAft>
            </a:pPr>
            <a:r>
              <a:rPr lang="en-US" sz="2800" spc="100">
                <a:solidFill>
                  <a:srgbClr val="0E163E"/>
                </a:solidFill>
                <a:latin typeface="Franklin Gothic Medium" panose="02020603050405020304" pitchFamily="2"/>
              </a:rPr>
              <a:t>patient. </a:t>
            </a:r>
          </a:p>
          <a:p>
            <a:pPr marL="365760" marR="0" indent="0" algn="just">
              <a:lnSpc>
                <a:spcPts val="3000"/>
              </a:lnSpc>
              <a:spcBef>
                <a:spcPts val="5100"/>
              </a:spcBef>
              <a:spcAft>
                <a:spcPts val="0"/>
              </a:spcAft>
            </a:pPr>
            <a:r>
              <a:rPr lang="en-US" sz="2800" spc="175">
                <a:solidFill>
                  <a:srgbClr val="0E163E"/>
                </a:solidFill>
                <a:latin typeface="Franklin Gothic Medium" panose="02020603050405020304" pitchFamily="2"/>
              </a:rPr>
              <a:t>All records of the proceedings are confidential </a:t>
            </a:r>
          </a:p>
          <a:p>
            <a:pPr marL="365760" marR="0" indent="0" algn="just">
              <a:lnSpc>
                <a:spcPts val="3000"/>
              </a:lnSpc>
              <a:spcBef>
                <a:spcPts val="355"/>
              </a:spcBef>
              <a:spcAft>
                <a:spcPts val="0"/>
              </a:spcAft>
            </a:pPr>
            <a:r>
              <a:rPr lang="en-US" sz="2800" spc="185">
                <a:solidFill>
                  <a:srgbClr val="0E163E"/>
                </a:solidFill>
                <a:latin typeface="Franklin Gothic Medium" panose="02020603050405020304" pitchFamily="2"/>
              </a:rPr>
              <a:t>and shall be sealed upon such release and shall </a:t>
            </a:r>
          </a:p>
          <a:p>
            <a:pPr marL="365760" marR="0" indent="0" algn="just">
              <a:lnSpc>
                <a:spcPts val="3000"/>
              </a:lnSpc>
              <a:spcBef>
                <a:spcPts val="395"/>
              </a:spcBef>
              <a:spcAft>
                <a:spcPts val="0"/>
              </a:spcAft>
            </a:pPr>
            <a:r>
              <a:rPr lang="en-US" sz="2800" spc="175">
                <a:solidFill>
                  <a:srgbClr val="0E163E"/>
                </a:solidFill>
                <a:latin typeface="Franklin Gothic Medium" panose="02020603050405020304" pitchFamily="2"/>
              </a:rPr>
              <a:t>be opened only by court order of the circuit </a:t>
            </a:r>
          </a:p>
          <a:p>
            <a:pPr marL="365760" marR="0" indent="0" algn="just">
              <a:lnSpc>
                <a:spcPts val="3000"/>
              </a:lnSpc>
              <a:spcBef>
                <a:spcPts val="380"/>
              </a:spcBef>
              <a:spcAft>
                <a:spcPts val="3685"/>
              </a:spcAft>
            </a:pPr>
            <a:r>
              <a:rPr lang="en-US" sz="2800" spc="114">
                <a:solidFill>
                  <a:srgbClr val="0E163E"/>
                </a:solidFill>
                <a:latin typeface="Franklin Gothic Medium" panose="02020603050405020304" pitchFamily="2"/>
              </a:rPr>
              <a:t>court. </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05" name="Text Placeholder 30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70">
                <a:solidFill>
                  <a:srgbClr val="FFFFFF"/>
                </a:solidFill>
                <a:latin typeface="Franklin Gothic Medium" panose="02020603050405020304" pitchFamily="2"/>
              </a:rPr>
              <a:t>ATTORNEYS </a:t>
            </a:r>
          </a:p>
        </p:txBody>
      </p:sp>
      <p:sp>
        <p:nvSpPr>
          <p:cNvPr id="306" name="Text Placeholder 30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23190" rIns="0" bIns="0" anchor="t">
            <a:normAutofit fontScale="95000"/>
          </a:bodyPr>
          <a:lstStyle/>
          <a:p>
            <a:pPr marL="365760" marR="0" indent="0" algn="just">
              <a:lnSpc>
                <a:spcPts val="2400"/>
              </a:lnSpc>
              <a:spcAft>
                <a:spcPts val="0"/>
              </a:spcAft>
            </a:pPr>
            <a:r>
              <a:rPr lang="en-US" sz="2200" b="1" spc="0">
                <a:solidFill>
                  <a:srgbClr val="0E163E"/>
                </a:solidFill>
                <a:latin typeface="Franklin Gothic Medium" panose="02020603050405020304" pitchFamily="2"/>
              </a:rPr>
              <a:t>Petitioner </a:t>
            </a:r>
          </a:p>
          <a:p>
            <a:pPr marL="365760" marR="0" indent="0" algn="just">
              <a:lnSpc>
                <a:spcPts val="2400"/>
              </a:lnSpc>
              <a:spcBef>
                <a:spcPts val="545"/>
              </a:spcBef>
              <a:spcAft>
                <a:spcPts val="0"/>
              </a:spcAft>
            </a:pPr>
            <a:r>
              <a:rPr lang="en-US" sz="2200" spc="15">
                <a:solidFill>
                  <a:srgbClr val="0E163E"/>
                </a:solidFill>
                <a:latin typeface="Franklin Gothic Medium" panose="02020603050405020304" pitchFamily="2"/>
              </a:rPr>
              <a:t>In any proceeding for involuntary commitment, review, or detention, </a:t>
            </a:r>
          </a:p>
          <a:p>
            <a:pPr marL="365760" marR="0" indent="0" algn="just">
              <a:lnSpc>
                <a:spcPts val="2400"/>
              </a:lnSpc>
              <a:spcBef>
                <a:spcPts val="0"/>
              </a:spcBef>
              <a:spcAft>
                <a:spcPts val="0"/>
              </a:spcAft>
            </a:pPr>
            <a:r>
              <a:rPr lang="en-US" sz="2200" spc="20">
                <a:solidFill>
                  <a:srgbClr val="0E163E"/>
                </a:solidFill>
                <a:latin typeface="Franklin Gothic Medium" panose="02020603050405020304" pitchFamily="2"/>
              </a:rPr>
              <a:t>or in any proceeding challenging commitment or detention,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state's attorney for the county in which the proceeding is held shall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represent the petitioner and shall defend all challenges to </a:t>
            </a:r>
          </a:p>
          <a:p>
            <a:pPr marL="365760" marR="0" indent="0" algn="just">
              <a:lnSpc>
                <a:spcPts val="2300"/>
              </a:lnSpc>
              <a:spcBef>
                <a:spcPts val="0"/>
              </a:spcBef>
              <a:spcAft>
                <a:spcPts val="0"/>
              </a:spcAft>
            </a:pPr>
            <a:r>
              <a:rPr lang="en-US" sz="2200" spc="20">
                <a:solidFill>
                  <a:srgbClr val="0E163E"/>
                </a:solidFill>
                <a:latin typeface="Franklin Gothic Medium" panose="02020603050405020304" pitchFamily="2"/>
              </a:rPr>
              <a:t>commitment or detention. </a:t>
            </a:r>
            <a:r>
              <a:rPr lang="en-US" sz="1500" spc="20">
                <a:solidFill>
                  <a:srgbClr val="0E163E"/>
                </a:solidFill>
                <a:latin typeface="Franklin Gothic Medium" panose="02020603050405020304" pitchFamily="2"/>
              </a:rPr>
              <a:t>(SDCL 27A-11A-4) </a:t>
            </a:r>
          </a:p>
          <a:p>
            <a:pPr marL="365760" marR="0" indent="0" algn="just">
              <a:lnSpc>
                <a:spcPts val="2400"/>
              </a:lnSpc>
              <a:spcBef>
                <a:spcPts val="3480"/>
              </a:spcBef>
              <a:spcAft>
                <a:spcPts val="0"/>
              </a:spcAft>
            </a:pPr>
            <a:r>
              <a:rPr lang="en-US" sz="2200" b="1" spc="20">
                <a:solidFill>
                  <a:srgbClr val="0E163E"/>
                </a:solidFill>
                <a:latin typeface="Franklin Gothic Medium" panose="02020603050405020304" pitchFamily="2"/>
              </a:rPr>
              <a:t>Individual Facing Involuntary Commitment </a:t>
            </a:r>
          </a:p>
          <a:p>
            <a:pPr marL="365760" marR="0" indent="0" algn="just">
              <a:lnSpc>
                <a:spcPts val="2400"/>
              </a:lnSpc>
              <a:spcBef>
                <a:spcPts val="530"/>
              </a:spcBef>
              <a:spcAft>
                <a:spcPts val="0"/>
              </a:spcAft>
            </a:pPr>
            <a:r>
              <a:rPr lang="en-US" sz="2200" spc="20">
                <a:solidFill>
                  <a:srgbClr val="0E163E"/>
                </a:solidFill>
                <a:latin typeface="Franklin Gothic Medium" panose="02020603050405020304" pitchFamily="2"/>
              </a:rPr>
              <a:t>If the alleged mentally ill person has not or cannot employ his own </a:t>
            </a:r>
          </a:p>
          <a:p>
            <a:pPr marL="365760" marR="0" indent="0" algn="just">
              <a:lnSpc>
                <a:spcPts val="2400"/>
              </a:lnSpc>
              <a:spcBef>
                <a:spcPts val="0"/>
              </a:spcBef>
              <a:spcAft>
                <a:spcPts val="0"/>
              </a:spcAft>
            </a:pPr>
            <a:r>
              <a:rPr lang="en-US" sz="2200" spc="30">
                <a:solidFill>
                  <a:srgbClr val="0E163E"/>
                </a:solidFill>
                <a:latin typeface="Franklin Gothic Medium" panose="02020603050405020304" pitchFamily="2"/>
              </a:rPr>
              <a:t>counsel, the Chair of the County Board of Mental Illness where the </a:t>
            </a:r>
          </a:p>
          <a:p>
            <a:pPr marL="365760" marR="0" indent="0" algn="just">
              <a:lnSpc>
                <a:spcPts val="2400"/>
              </a:lnSpc>
              <a:spcBef>
                <a:spcPts val="25"/>
              </a:spcBef>
              <a:spcAft>
                <a:spcPts val="0"/>
              </a:spcAft>
            </a:pPr>
            <a:r>
              <a:rPr lang="en-US" sz="2200" spc="25">
                <a:solidFill>
                  <a:srgbClr val="0E163E"/>
                </a:solidFill>
                <a:latin typeface="Franklin Gothic Medium" panose="02020603050405020304" pitchFamily="2"/>
              </a:rPr>
              <a:t>hearing is to be held shall immediately assign counsel to represent </a:t>
            </a:r>
          </a:p>
          <a:p>
            <a:pPr marL="365760" marR="0" indent="0" algn="just">
              <a:lnSpc>
                <a:spcPts val="2400"/>
              </a:lnSpc>
              <a:spcBef>
                <a:spcPts val="0"/>
              </a:spcBef>
              <a:spcAft>
                <a:spcPts val="0"/>
              </a:spcAft>
            </a:pPr>
            <a:r>
              <a:rPr lang="en-US" sz="2200" spc="40">
                <a:solidFill>
                  <a:srgbClr val="0E163E"/>
                </a:solidFill>
                <a:latin typeface="Franklin Gothic Medium" panose="02020603050405020304" pitchFamily="2"/>
              </a:rPr>
              <a:t>the interests of the person. In no instance may a person not be </a:t>
            </a:r>
          </a:p>
          <a:p>
            <a:pPr marL="365760" marR="0" indent="0" algn="just">
              <a:lnSpc>
                <a:spcPts val="2400"/>
              </a:lnSpc>
              <a:spcBef>
                <a:spcPts val="0"/>
              </a:spcBef>
              <a:spcAft>
                <a:spcPts val="5830"/>
              </a:spcAft>
            </a:pPr>
            <a:r>
              <a:rPr lang="en-US" sz="2200" spc="30">
                <a:solidFill>
                  <a:srgbClr val="0E163E"/>
                </a:solidFill>
                <a:latin typeface="Franklin Gothic Medium" panose="02020603050405020304" pitchFamily="2"/>
              </a:rPr>
              <a:t>represented by counsel. </a:t>
            </a:r>
            <a:r>
              <a:rPr lang="en-US" sz="1600" spc="30">
                <a:solidFill>
                  <a:srgbClr val="0E163E"/>
                </a:solidFill>
                <a:latin typeface="Franklin Gothic Medium" panose="02020603050405020304" pitchFamily="2"/>
              </a:rPr>
              <a:t>(SDCL 27A-11A-7) </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09" name="Text Placeholder 30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a:solidFill>
                  <a:srgbClr val="FFFFFF"/>
                </a:solidFill>
                <a:latin typeface="Franklin Gothic Medium" panose="02020603050405020304" pitchFamily="2"/>
              </a:rPr>
              <a:t>NOTICE OF THE HEARING </a:t>
            </a:r>
          </a:p>
        </p:txBody>
      </p:sp>
      <p:sp>
        <p:nvSpPr>
          <p:cNvPr id="310" name="Text Placeholder 30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5570" rIns="0" bIns="0" anchor="t">
            <a:normAutofit fontScale="95000"/>
          </a:bodyPr>
          <a:lstStyle/>
          <a:p>
            <a:pPr marL="365760" marR="0" indent="0" algn="just">
              <a:lnSpc>
                <a:spcPts val="3000"/>
              </a:lnSpc>
              <a:spcAft>
                <a:spcPts val="0"/>
              </a:spcAft>
            </a:pPr>
            <a:r>
              <a:rPr lang="en-US" sz="2750" spc="50">
                <a:solidFill>
                  <a:srgbClr val="0E163E"/>
                </a:solidFill>
                <a:latin typeface="Franklin Gothic Medium" panose="02020603050405020304" pitchFamily="2"/>
              </a:rPr>
              <a:t>Copies of the petition and notice of hearing shall be </a:t>
            </a:r>
          </a:p>
          <a:p>
            <a:pPr marL="365760" marR="0" indent="0" algn="just">
              <a:lnSpc>
                <a:spcPts val="3000"/>
              </a:lnSpc>
              <a:spcBef>
                <a:spcPts val="0"/>
              </a:spcBef>
              <a:spcAft>
                <a:spcPts val="0"/>
              </a:spcAft>
            </a:pPr>
            <a:r>
              <a:rPr lang="en-US" sz="2750" spc="55">
                <a:solidFill>
                  <a:srgbClr val="0E163E"/>
                </a:solidFill>
                <a:latin typeface="Franklin Gothic Medium" panose="02020603050405020304" pitchFamily="2"/>
              </a:rPr>
              <a:t>personally served forthwith on the individual subject </a:t>
            </a:r>
          </a:p>
          <a:p>
            <a:pPr marL="365760" marR="0" indent="0" algn="just">
              <a:lnSpc>
                <a:spcPts val="3000"/>
              </a:lnSpc>
              <a:spcBef>
                <a:spcPts val="25"/>
              </a:spcBef>
              <a:spcAft>
                <a:spcPts val="0"/>
              </a:spcAft>
            </a:pPr>
            <a:r>
              <a:rPr lang="en-US" sz="2750" spc="45">
                <a:solidFill>
                  <a:srgbClr val="0E163E"/>
                </a:solidFill>
                <a:latin typeface="Franklin Gothic Medium" panose="02020603050405020304" pitchFamily="2"/>
              </a:rPr>
              <a:t>to involuntary commitment prior to the hearing by the </a:t>
            </a:r>
          </a:p>
          <a:p>
            <a:pPr marL="365760" marR="0" indent="0" algn="just">
              <a:lnSpc>
                <a:spcPts val="3000"/>
              </a:lnSpc>
              <a:spcBef>
                <a:spcPts val="0"/>
              </a:spcBef>
              <a:spcAft>
                <a:spcPts val="0"/>
              </a:spcAft>
            </a:pPr>
            <a:r>
              <a:rPr lang="en-US" sz="2750" spc="50">
                <a:solidFill>
                  <a:srgbClr val="0E163E"/>
                </a:solidFill>
                <a:latin typeface="Franklin Gothic Medium" panose="02020603050405020304" pitchFamily="2"/>
              </a:rPr>
              <a:t>sheriff, or a constable, or an elector of any state not a </a:t>
            </a:r>
          </a:p>
          <a:p>
            <a:pPr marL="365760" marR="0" indent="0" algn="just">
              <a:lnSpc>
                <a:spcPts val="3000"/>
              </a:lnSpc>
              <a:spcBef>
                <a:spcPts val="20"/>
              </a:spcBef>
              <a:spcAft>
                <a:spcPts val="0"/>
              </a:spcAft>
            </a:pPr>
            <a:r>
              <a:rPr lang="en-US" sz="2750" spc="45">
                <a:solidFill>
                  <a:srgbClr val="0E163E"/>
                </a:solidFill>
                <a:latin typeface="Franklin Gothic Medium" panose="02020603050405020304" pitchFamily="2"/>
              </a:rPr>
              <a:t>party to the action that is specifically designated by </a:t>
            </a:r>
          </a:p>
          <a:p>
            <a:pPr marL="365760" marR="0" indent="0" algn="just">
              <a:lnSpc>
                <a:spcPts val="3000"/>
              </a:lnSpc>
              <a:spcBef>
                <a:spcPts val="0"/>
              </a:spcBef>
              <a:spcAft>
                <a:spcPts val="0"/>
              </a:spcAft>
            </a:pPr>
            <a:r>
              <a:rPr lang="en-US" sz="2750" spc="40">
                <a:solidFill>
                  <a:srgbClr val="0E163E"/>
                </a:solidFill>
                <a:latin typeface="Franklin Gothic Medium" panose="02020603050405020304" pitchFamily="2"/>
              </a:rPr>
              <a:t>the board. </a:t>
            </a:r>
          </a:p>
          <a:p>
            <a:pPr marL="6492240" marR="0" indent="0" algn="just">
              <a:lnSpc>
                <a:spcPts val="2200"/>
              </a:lnSpc>
              <a:spcBef>
                <a:spcPts val="14245"/>
              </a:spcBef>
              <a:spcAft>
                <a:spcPts val="4335"/>
              </a:spcAft>
            </a:pPr>
            <a:r>
              <a:rPr lang="en-US" sz="1900" spc="195">
                <a:solidFill>
                  <a:srgbClr val="0E163E"/>
                </a:solidFill>
                <a:latin typeface="Franklin Gothic Medium" panose="02020603050405020304" pitchFamily="2"/>
              </a:rPr>
              <a:t>SDCL 27A-11A-5 </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13" name="Text Placeholder 31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220">
                <a:solidFill>
                  <a:srgbClr val="FFFFFF"/>
                </a:solidFill>
                <a:latin typeface="Franklin Gothic Medium" panose="02020603050405020304" pitchFamily="2"/>
              </a:rPr>
              <a:t>QMHP TESTIMONY </a:t>
            </a:r>
          </a:p>
        </p:txBody>
      </p:sp>
      <p:sp>
        <p:nvSpPr>
          <p:cNvPr id="314" name="Text Placeholder 31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8745" rIns="0" bIns="0" anchor="t">
            <a:normAutofit fontScale="95000"/>
          </a:bodyPr>
          <a:lstStyle/>
          <a:p>
            <a:pPr marL="365760" marR="0" indent="0" algn="just">
              <a:lnSpc>
                <a:spcPts val="2600"/>
              </a:lnSpc>
              <a:spcAft>
                <a:spcPts val="0"/>
              </a:spcAft>
            </a:pPr>
            <a:r>
              <a:rPr lang="en-US" sz="2350" spc="55">
                <a:solidFill>
                  <a:srgbClr val="0E163E"/>
                </a:solidFill>
                <a:latin typeface="Franklin Gothic Medium" panose="02020603050405020304" pitchFamily="2"/>
              </a:rPr>
              <a:t>The County Board of Mental Illness conducting the involuntary </a:t>
            </a:r>
          </a:p>
          <a:p>
            <a:pPr marL="365760" marR="0" indent="0" algn="just">
              <a:lnSpc>
                <a:spcPts val="2600"/>
              </a:lnSpc>
              <a:spcBef>
                <a:spcPts val="5"/>
              </a:spcBef>
              <a:spcAft>
                <a:spcPts val="0"/>
              </a:spcAft>
            </a:pPr>
            <a:r>
              <a:rPr lang="en-US" sz="2350" spc="45">
                <a:solidFill>
                  <a:srgbClr val="0E163E"/>
                </a:solidFill>
                <a:latin typeface="Franklin Gothic Medium" panose="02020603050405020304" pitchFamily="2"/>
              </a:rPr>
              <a:t>commitment hearing shall order testimony by a QMHP </a:t>
            </a:r>
          </a:p>
          <a:p>
            <a:pPr marL="365760" marR="0" indent="0" algn="just">
              <a:lnSpc>
                <a:spcPts val="2600"/>
              </a:lnSpc>
              <a:spcBef>
                <a:spcPts val="0"/>
              </a:spcBef>
              <a:spcAft>
                <a:spcPts val="0"/>
              </a:spcAft>
            </a:pPr>
            <a:r>
              <a:rPr lang="en-US" sz="2350" spc="50">
                <a:solidFill>
                  <a:srgbClr val="0E163E"/>
                </a:solidFill>
                <a:latin typeface="Franklin Gothic Medium" panose="02020603050405020304" pitchFamily="2"/>
              </a:rPr>
              <a:t>independent of the petitioner who shall assess the availability </a:t>
            </a:r>
          </a:p>
          <a:p>
            <a:pPr marL="365760" marR="0" indent="0" algn="just">
              <a:lnSpc>
                <a:spcPts val="2600"/>
              </a:lnSpc>
              <a:spcBef>
                <a:spcPts val="30"/>
              </a:spcBef>
              <a:spcAft>
                <a:spcPts val="0"/>
              </a:spcAft>
            </a:pPr>
            <a:r>
              <a:rPr lang="en-US" sz="2350" spc="50">
                <a:solidFill>
                  <a:srgbClr val="0E163E"/>
                </a:solidFill>
                <a:latin typeface="Franklin Gothic Medium" panose="02020603050405020304" pitchFamily="2"/>
              </a:rPr>
              <a:t>and appropriateness of treatment alternatives including </a:t>
            </a:r>
          </a:p>
          <a:p>
            <a:pPr marL="365760" marR="0" indent="0" algn="just">
              <a:lnSpc>
                <a:spcPts val="2600"/>
              </a:lnSpc>
              <a:spcBef>
                <a:spcPts val="0"/>
              </a:spcBef>
              <a:spcAft>
                <a:spcPts val="0"/>
              </a:spcAft>
            </a:pPr>
            <a:r>
              <a:rPr lang="en-US" sz="2350" spc="45">
                <a:solidFill>
                  <a:srgbClr val="0E163E"/>
                </a:solidFill>
                <a:latin typeface="Franklin Gothic Medium" panose="02020603050405020304" pitchFamily="2"/>
              </a:rPr>
              <a:t>treatment programs other than inpatient treatment and </a:t>
            </a:r>
          </a:p>
          <a:p>
            <a:pPr marL="365760" marR="0" indent="0" algn="just">
              <a:lnSpc>
                <a:spcPts val="2600"/>
              </a:lnSpc>
              <a:spcBef>
                <a:spcPts val="0"/>
              </a:spcBef>
              <a:spcAft>
                <a:spcPts val="0"/>
              </a:spcAft>
            </a:pPr>
            <a:r>
              <a:rPr lang="en-US" sz="2350" spc="50">
                <a:solidFill>
                  <a:srgbClr val="0E163E"/>
                </a:solidFill>
                <a:latin typeface="Franklin Gothic Medium" panose="02020603050405020304" pitchFamily="2"/>
              </a:rPr>
              <a:t>specifically including whether such programs are available at </a:t>
            </a:r>
          </a:p>
          <a:p>
            <a:pPr marL="365760" marR="0" indent="0" algn="just">
              <a:lnSpc>
                <a:spcPts val="2600"/>
              </a:lnSpc>
              <a:spcBef>
                <a:spcPts val="5"/>
              </a:spcBef>
              <a:spcAft>
                <a:spcPts val="0"/>
              </a:spcAft>
            </a:pPr>
            <a:r>
              <a:rPr lang="en-US" sz="2350" spc="55">
                <a:solidFill>
                  <a:srgbClr val="0E163E"/>
                </a:solidFill>
                <a:latin typeface="Franklin Gothic Medium" panose="02020603050405020304" pitchFamily="2"/>
              </a:rPr>
              <a:t>the mental health center serving the area in which the person </a:t>
            </a:r>
          </a:p>
          <a:p>
            <a:pPr marL="365760" marR="0" indent="0" algn="just">
              <a:lnSpc>
                <a:spcPts val="2600"/>
              </a:lnSpc>
              <a:spcBef>
                <a:spcPts val="0"/>
              </a:spcBef>
              <a:spcAft>
                <a:spcPts val="0"/>
              </a:spcAft>
            </a:pPr>
            <a:r>
              <a:rPr lang="en-US" sz="2350" spc="60">
                <a:solidFill>
                  <a:srgbClr val="0E163E"/>
                </a:solidFill>
                <a:latin typeface="Franklin Gothic Medium" panose="02020603050405020304" pitchFamily="2"/>
              </a:rPr>
              <a:t>was apprehended or resides. </a:t>
            </a:r>
          </a:p>
          <a:p>
            <a:pPr marL="365760" marR="0" indent="0" algn="just">
              <a:lnSpc>
                <a:spcPts val="2600"/>
              </a:lnSpc>
              <a:spcBef>
                <a:spcPts val="3755"/>
              </a:spcBef>
              <a:spcAft>
                <a:spcPts val="0"/>
              </a:spcAft>
            </a:pPr>
            <a:r>
              <a:rPr lang="en-US" sz="2350" spc="45">
                <a:solidFill>
                  <a:srgbClr val="0E163E"/>
                </a:solidFill>
                <a:latin typeface="Franklin Gothic Medium" panose="02020603050405020304" pitchFamily="2"/>
              </a:rPr>
              <a:t>Such testimony shall include </a:t>
            </a:r>
          </a:p>
          <a:p>
            <a:pPr marL="731520" marR="0" indent="182880" algn="just">
              <a:lnSpc>
                <a:spcPts val="2300"/>
              </a:lnSpc>
              <a:spcBef>
                <a:spcPts val="350"/>
              </a:spcBef>
              <a:spcAft>
                <a:spcPts val="0"/>
              </a:spcAft>
              <a:buFont typeface="Franklin Gothic Medium"/>
              <a:buChar char="·"/>
            </a:pPr>
            <a:r>
              <a:rPr lang="en-US" sz="2000" spc="20">
                <a:solidFill>
                  <a:srgbClr val="0E163E"/>
                </a:solidFill>
                <a:latin typeface="Franklin Gothic Medium" panose="02020603050405020304" pitchFamily="2"/>
              </a:rPr>
              <a:t>what alternatives are or should be made available </a:t>
            </a:r>
          </a:p>
          <a:p>
            <a:pPr marL="731520" marR="0" indent="182880" algn="just">
              <a:lnSpc>
                <a:spcPts val="2300"/>
              </a:lnSpc>
              <a:spcBef>
                <a:spcPts val="320"/>
              </a:spcBef>
              <a:spcAft>
                <a:spcPts val="0"/>
              </a:spcAft>
              <a:buFont typeface="Franklin Gothic Medium"/>
              <a:buChar char="·"/>
            </a:pPr>
            <a:r>
              <a:rPr lang="en-US" sz="2000" spc="10">
                <a:solidFill>
                  <a:srgbClr val="0E163E"/>
                </a:solidFill>
                <a:latin typeface="Franklin Gothic Medium" panose="02020603050405020304" pitchFamily="2"/>
              </a:rPr>
              <a:t>what alternatives were investigated </a:t>
            </a:r>
          </a:p>
          <a:p>
            <a:pPr marL="731520" marR="0" indent="182880" algn="just">
              <a:lnSpc>
                <a:spcPts val="2300"/>
              </a:lnSpc>
              <a:spcBef>
                <a:spcPts val="305"/>
              </a:spcBef>
              <a:spcAft>
                <a:spcPts val="3815"/>
              </a:spcAft>
              <a:buFont typeface="Franklin Gothic Medium"/>
              <a:buChar char="·"/>
            </a:pPr>
            <a:r>
              <a:rPr lang="en-US" sz="2000" spc="15">
                <a:solidFill>
                  <a:srgbClr val="0E163E"/>
                </a:solidFill>
                <a:latin typeface="Franklin Gothic Medium" panose="02020603050405020304" pitchFamily="2"/>
              </a:rPr>
              <a:t>why any investigated alternatives are not deemed appropriate. </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17" name="Text Placeholder 31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0">
                <a:solidFill>
                  <a:srgbClr val="FFFFFF"/>
                </a:solidFill>
                <a:latin typeface="Franklin Gothic Medium" panose="02020603050405020304" pitchFamily="2"/>
              </a:rPr>
              <a:t>INDIVIDUAL’S RIGHT TO GIVE TESTIMONY </a:t>
            </a:r>
          </a:p>
        </p:txBody>
      </p:sp>
      <p:sp>
        <p:nvSpPr>
          <p:cNvPr id="318" name="Text Placeholder 31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6205" rIns="0" bIns="0" anchor="t">
            <a:normAutofit fontScale="95000"/>
          </a:bodyPr>
          <a:lstStyle/>
          <a:p>
            <a:pPr marL="365760" marR="0" indent="0" algn="l">
              <a:lnSpc>
                <a:spcPts val="2600"/>
              </a:lnSpc>
              <a:spcAft>
                <a:spcPts val="0"/>
              </a:spcAft>
            </a:pPr>
            <a:r>
              <a:rPr lang="en-US" sz="2350" spc="45">
                <a:solidFill>
                  <a:srgbClr val="0E163E"/>
                </a:solidFill>
                <a:latin typeface="Franklin Gothic Medium" panose="02020603050405020304" pitchFamily="2"/>
              </a:rPr>
              <a:t>The individual subject to involuntary commitment may appear </a:t>
            </a:r>
          </a:p>
          <a:p>
            <a:pPr marL="365760" marR="0" indent="0" algn="l">
              <a:lnSpc>
                <a:spcPts val="2600"/>
              </a:lnSpc>
              <a:spcBef>
                <a:spcPts val="25"/>
              </a:spcBef>
              <a:spcAft>
                <a:spcPts val="0"/>
              </a:spcAft>
            </a:pPr>
            <a:r>
              <a:rPr lang="en-US" sz="2350" spc="45">
                <a:solidFill>
                  <a:srgbClr val="0E163E"/>
                </a:solidFill>
                <a:latin typeface="Franklin Gothic Medium" panose="02020603050405020304" pitchFamily="2"/>
              </a:rPr>
              <a:t>personally at any hearing and testify on his/her own behalf, but </a:t>
            </a:r>
          </a:p>
          <a:p>
            <a:pPr marL="365760" marR="0" indent="0" algn="l">
              <a:lnSpc>
                <a:spcPts val="2600"/>
              </a:lnSpc>
              <a:spcBef>
                <a:spcPts val="0"/>
              </a:spcBef>
              <a:spcAft>
                <a:spcPts val="0"/>
              </a:spcAft>
            </a:pPr>
            <a:r>
              <a:rPr lang="en-US" sz="2350" spc="45">
                <a:solidFill>
                  <a:srgbClr val="0E163E"/>
                </a:solidFill>
                <a:latin typeface="Franklin Gothic Medium" panose="02020603050405020304" pitchFamily="2"/>
              </a:rPr>
              <a:t>may not be compelled to do so. He/she has the right to </a:t>
            </a:r>
          </a:p>
          <a:p>
            <a:pPr marL="365760" marR="0" indent="0" algn="l">
              <a:lnSpc>
                <a:spcPts val="2600"/>
              </a:lnSpc>
              <a:spcBef>
                <a:spcPts val="0"/>
              </a:spcBef>
              <a:spcAft>
                <a:spcPts val="0"/>
              </a:spcAft>
            </a:pPr>
            <a:r>
              <a:rPr lang="en-US" sz="2350" spc="60">
                <a:solidFill>
                  <a:srgbClr val="0E163E"/>
                </a:solidFill>
                <a:latin typeface="Franklin Gothic Medium" panose="02020603050405020304" pitchFamily="2"/>
              </a:rPr>
              <a:t>subpoena and cross-examine witnesses and to present </a:t>
            </a:r>
          </a:p>
          <a:p>
            <a:pPr marL="365760" marR="0" indent="0" algn="l">
              <a:lnSpc>
                <a:spcPts val="2600"/>
              </a:lnSpc>
              <a:spcBef>
                <a:spcPts val="5"/>
              </a:spcBef>
              <a:spcAft>
                <a:spcPts val="0"/>
              </a:spcAft>
            </a:pPr>
            <a:r>
              <a:rPr lang="en-US" sz="2350" spc="35">
                <a:solidFill>
                  <a:srgbClr val="0E163E"/>
                </a:solidFill>
                <a:latin typeface="Franklin Gothic Medium" panose="02020603050405020304" pitchFamily="2"/>
              </a:rPr>
              <a:t>evidence. </a:t>
            </a:r>
          </a:p>
          <a:p>
            <a:pPr marL="365760" marR="0" indent="0" algn="l">
              <a:lnSpc>
                <a:spcPts val="2600"/>
              </a:lnSpc>
              <a:spcBef>
                <a:spcPts val="3755"/>
              </a:spcBef>
              <a:spcAft>
                <a:spcPts val="0"/>
              </a:spcAft>
            </a:pPr>
            <a:r>
              <a:rPr lang="en-US" sz="2350" spc="45">
                <a:solidFill>
                  <a:srgbClr val="0E163E"/>
                </a:solidFill>
                <a:latin typeface="Franklin Gothic Medium" panose="02020603050405020304" pitchFamily="2"/>
              </a:rPr>
              <a:t>If the person chooses not to appear, his/her attorney shall state </a:t>
            </a:r>
          </a:p>
          <a:p>
            <a:pPr marL="365760" marR="0" indent="0" algn="l">
              <a:lnSpc>
                <a:spcPts val="2600"/>
              </a:lnSpc>
              <a:spcBef>
                <a:spcPts val="30"/>
              </a:spcBef>
              <a:spcAft>
                <a:spcPts val="0"/>
              </a:spcAft>
            </a:pPr>
            <a:r>
              <a:rPr lang="en-US" sz="2350" spc="55">
                <a:solidFill>
                  <a:srgbClr val="0E163E"/>
                </a:solidFill>
                <a:latin typeface="Franklin Gothic Medium" panose="02020603050405020304" pitchFamily="2"/>
              </a:rPr>
              <a:t>on the record that the person has been informed of the hearing </a:t>
            </a:r>
          </a:p>
          <a:p>
            <a:pPr marL="365760" marR="0" indent="0" algn="l">
              <a:lnSpc>
                <a:spcPts val="2600"/>
              </a:lnSpc>
              <a:spcBef>
                <a:spcPts val="0"/>
              </a:spcBef>
              <a:spcAft>
                <a:spcPts val="0"/>
              </a:spcAft>
            </a:pPr>
            <a:r>
              <a:rPr lang="en-US" sz="2350" spc="45">
                <a:solidFill>
                  <a:srgbClr val="0E163E"/>
                </a:solidFill>
                <a:latin typeface="Franklin Gothic Medium" panose="02020603050405020304" pitchFamily="2"/>
              </a:rPr>
              <a:t>and of his right to appear and chooses not to exercise this right. </a:t>
            </a:r>
          </a:p>
          <a:p>
            <a:pPr marL="731520" marR="0" indent="182880" algn="l">
              <a:lnSpc>
                <a:spcPts val="2000"/>
              </a:lnSpc>
              <a:spcBef>
                <a:spcPts val="645"/>
              </a:spcBef>
              <a:spcAft>
                <a:spcPts val="0"/>
              </a:spcAft>
              <a:buFont typeface="Franklin Gothic Medium"/>
              <a:buChar char="l"/>
            </a:pPr>
            <a:r>
              <a:rPr lang="en-US" sz="2000" spc="25">
                <a:solidFill>
                  <a:srgbClr val="0E163E"/>
                </a:solidFill>
                <a:latin typeface="Franklin Gothic Medium" panose="02020603050405020304" pitchFamily="2"/>
              </a:rPr>
              <a:t>Documentation of the reasons for the person's decision may not be </a:t>
            </a:r>
          </a:p>
          <a:p>
            <a:pPr marL="914400" marR="0" indent="0" algn="l">
              <a:lnSpc>
                <a:spcPts val="2100"/>
              </a:lnSpc>
              <a:spcBef>
                <a:spcPts val="25"/>
              </a:spcBef>
              <a:spcAft>
                <a:spcPts val="0"/>
              </a:spcAft>
            </a:pPr>
            <a:r>
              <a:rPr lang="en-US" sz="2000" spc="0">
                <a:solidFill>
                  <a:srgbClr val="0E163E"/>
                </a:solidFill>
                <a:latin typeface="Franklin Gothic Medium" panose="02020603050405020304" pitchFamily="2"/>
              </a:rPr>
              <a:t>required. </a:t>
            </a:r>
          </a:p>
          <a:p>
            <a:pPr marL="6629400" marR="0" indent="0" algn="l">
              <a:lnSpc>
                <a:spcPts val="2100"/>
              </a:lnSpc>
              <a:spcBef>
                <a:spcPts val="5540"/>
              </a:spcBef>
              <a:spcAft>
                <a:spcPts val="1915"/>
              </a:spcAft>
            </a:pPr>
            <a:r>
              <a:rPr lang="en-US" sz="2000" spc="25">
                <a:solidFill>
                  <a:srgbClr val="0E163E"/>
                </a:solidFill>
                <a:latin typeface="Franklin Gothic Medium" panose="02020603050405020304" pitchFamily="2"/>
              </a:rPr>
              <a:t>SDCL 27A-11A-11 </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49" name="Text Placeholder 34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195830" rIns="0" bIns="0" anchor="t"/>
          <a:lstStyle/>
          <a:p>
            <a:pPr marL="0" marR="160020" indent="0" algn="r">
              <a:lnSpc>
                <a:spcPts val="4800"/>
              </a:lnSpc>
              <a:spcAft>
                <a:spcPts val="0"/>
              </a:spcAft>
            </a:pPr>
            <a:r>
              <a:rPr lang="en-US" sz="4300" b="1" spc="130">
                <a:solidFill>
                  <a:srgbClr val="FFFFFF"/>
                </a:solidFill>
                <a:latin typeface="Franklin Gothic Medium" panose="02020603050405020304" pitchFamily="2"/>
              </a:rPr>
              <a:t>INVOLUNTARY AND </a:t>
            </a:r>
          </a:p>
          <a:p>
            <a:pPr marL="0" marR="160020" indent="0" algn="r">
              <a:lnSpc>
                <a:spcPts val="4800"/>
              </a:lnSpc>
              <a:spcBef>
                <a:spcPts val="490"/>
              </a:spcBef>
              <a:spcAft>
                <a:spcPts val="24215"/>
              </a:spcAft>
            </a:pPr>
            <a:r>
              <a:rPr lang="en-US" sz="4300" b="1" spc="125">
                <a:solidFill>
                  <a:srgbClr val="FFFFFF"/>
                </a:solidFill>
                <a:latin typeface="Franklin Gothic Medium" panose="02020603050405020304" pitchFamily="2"/>
              </a:rPr>
              <a:t>VOLUNTARY STATUS </a:t>
            </a:r>
          </a:p>
        </p:txBody>
      </p:sp>
      <p:sp>
        <p:nvSpPr>
          <p:cNvPr id="350" name="Text Placeholder 34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9 </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53" name="Text Placeholder 35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0">
                <a:solidFill>
                  <a:srgbClr val="FFFFFF"/>
                </a:solidFill>
                <a:latin typeface="Franklin Gothic Medium" panose="02020603050405020304" pitchFamily="2"/>
              </a:rPr>
              <a:t>STATUS AGREEMENT BEFORE HEARING </a:t>
            </a:r>
          </a:p>
        </p:txBody>
      </p:sp>
      <p:sp>
        <p:nvSpPr>
          <p:cNvPr id="354" name="Text Placeholder 35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200"/>
              </a:lnSpc>
              <a:spcAft>
                <a:spcPts val="0"/>
              </a:spcAft>
            </a:pPr>
            <a:r>
              <a:rPr lang="en-US" sz="2000" spc="20">
                <a:solidFill>
                  <a:srgbClr val="0E163E"/>
                </a:solidFill>
                <a:latin typeface="Franklin Gothic Medium" panose="02020603050405020304" pitchFamily="2"/>
              </a:rPr>
              <a:t>If an individual who is subject to an involuntary commitment is willing to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admit themselves to an inpatient psychiatric facility or other treatment </a:t>
            </a:r>
          </a:p>
          <a:p>
            <a:pPr marL="365760" marR="0" indent="0" algn="just">
              <a:lnSpc>
                <a:spcPts val="2200"/>
              </a:lnSpc>
              <a:spcBef>
                <a:spcPts val="265"/>
              </a:spcBef>
              <a:spcAft>
                <a:spcPts val="0"/>
              </a:spcAft>
            </a:pPr>
            <a:r>
              <a:rPr lang="en-US" sz="2000" spc="25">
                <a:solidFill>
                  <a:srgbClr val="0E163E"/>
                </a:solidFill>
                <a:latin typeface="Franklin Gothic Medium" panose="02020603050405020304" pitchFamily="2"/>
              </a:rPr>
              <a:t>program on a voluntary basis and the admission is deemed suitable by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facility or program, the Chair of the County Board of Mental Illness to whom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the petition was filed shall be notified and shall make the final </a:t>
            </a:r>
          </a:p>
          <a:p>
            <a:pPr marL="365760" marR="0" indent="0" algn="just">
              <a:lnSpc>
                <a:spcPts val="2100"/>
              </a:lnSpc>
              <a:spcBef>
                <a:spcPts val="275"/>
              </a:spcBef>
              <a:spcAft>
                <a:spcPts val="0"/>
              </a:spcAft>
            </a:pPr>
            <a:r>
              <a:rPr lang="en-US" sz="2000" spc="10">
                <a:solidFill>
                  <a:srgbClr val="0E163E"/>
                </a:solidFill>
                <a:latin typeface="Franklin Gothic Medium" panose="02020603050405020304" pitchFamily="2"/>
              </a:rPr>
              <a:t>determination. </a:t>
            </a:r>
          </a:p>
          <a:p>
            <a:pPr marL="365760" marR="0" indent="0" algn="just">
              <a:lnSpc>
                <a:spcPts val="2100"/>
              </a:lnSpc>
              <a:spcBef>
                <a:spcPts val="3635"/>
              </a:spcBef>
              <a:spcAft>
                <a:spcPts val="0"/>
              </a:spcAft>
            </a:pPr>
            <a:r>
              <a:rPr lang="en-US" sz="2000" spc="30">
                <a:solidFill>
                  <a:srgbClr val="0E163E"/>
                </a:solidFill>
                <a:latin typeface="Franklin Gothic Medium" panose="02020603050405020304" pitchFamily="2"/>
              </a:rPr>
              <a:t>This process is used when an individual is placed on a mental illness hold </a:t>
            </a:r>
          </a:p>
          <a:p>
            <a:pPr marL="365760" marR="0" indent="0" algn="just">
              <a:lnSpc>
                <a:spcPts val="2200"/>
              </a:lnSpc>
              <a:spcBef>
                <a:spcPts val="275"/>
              </a:spcBef>
              <a:spcAft>
                <a:spcPts val="16245"/>
              </a:spcAft>
            </a:pPr>
            <a:r>
              <a:rPr lang="en-US" sz="2000" spc="20">
                <a:solidFill>
                  <a:srgbClr val="0E163E"/>
                </a:solidFill>
                <a:latin typeface="Franklin Gothic Medium" panose="02020603050405020304" pitchFamily="2"/>
              </a:rPr>
              <a:t>but a hearing has not yet been held.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41" name="Text Placeholder 14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0">
                <a:solidFill>
                  <a:srgbClr val="FFFFFF"/>
                </a:solidFill>
                <a:latin typeface="Franklin Gothic Medium" panose="02020603050405020304" pitchFamily="2"/>
              </a:rPr>
              <a:t>DANGER TO SELF </a:t>
            </a:r>
          </a:p>
        </p:txBody>
      </p:sp>
      <p:sp>
        <p:nvSpPr>
          <p:cNvPr id="142" name="Text Placeholder 14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9525" rIns="0" bIns="0" anchor="t">
            <a:normAutofit fontScale="95000"/>
          </a:bodyPr>
          <a:lstStyle/>
          <a:p>
            <a:pPr marL="0" marR="0" indent="0" algn="ctr">
              <a:lnSpc>
                <a:spcPts val="2200"/>
              </a:lnSpc>
              <a:spcAft>
                <a:spcPts val="0"/>
              </a:spcAft>
            </a:pPr>
            <a:r>
              <a:rPr lang="en-US" sz="2000" spc="170">
                <a:solidFill>
                  <a:srgbClr val="0E163E"/>
                </a:solidFill>
                <a:latin typeface="Franklin Gothic Medium" panose="02020603050405020304" pitchFamily="2"/>
              </a:rPr>
              <a:t>“Danger to self” is a reasonable expectation that a person will </a:t>
            </a:r>
          </a:p>
          <a:p>
            <a:pPr marL="411480" marR="0" indent="0" algn="l">
              <a:lnSpc>
                <a:spcPts val="2200"/>
              </a:lnSpc>
              <a:spcBef>
                <a:spcPts val="0"/>
              </a:spcBef>
              <a:spcAft>
                <a:spcPts val="0"/>
              </a:spcAft>
            </a:pPr>
            <a:r>
              <a:rPr lang="en-US" sz="2000" spc="170">
                <a:solidFill>
                  <a:srgbClr val="0E163E"/>
                </a:solidFill>
                <a:latin typeface="Franklin Gothic Medium" panose="02020603050405020304" pitchFamily="2"/>
              </a:rPr>
              <a:t>inflict serious physical injury upon him or herself in the near </a:t>
            </a:r>
          </a:p>
          <a:p>
            <a:pPr marL="411480" marR="0" indent="0" algn="l">
              <a:lnSpc>
                <a:spcPts val="2200"/>
              </a:lnSpc>
              <a:spcBef>
                <a:spcPts val="0"/>
              </a:spcBef>
              <a:spcAft>
                <a:spcPts val="0"/>
              </a:spcAft>
            </a:pPr>
            <a:r>
              <a:rPr lang="en-US" sz="2000" spc="170">
                <a:solidFill>
                  <a:srgbClr val="0E163E"/>
                </a:solidFill>
                <a:latin typeface="Franklin Gothic Medium" panose="02020603050405020304" pitchFamily="2"/>
              </a:rPr>
              <a:t>future, due to a serious mental illness, as evidenced by: </a:t>
            </a:r>
          </a:p>
          <a:p>
            <a:pPr marL="822960" marR="0" indent="274320" algn="l">
              <a:lnSpc>
                <a:spcPts val="1900"/>
              </a:lnSpc>
              <a:spcBef>
                <a:spcPts val="385"/>
              </a:spcBef>
              <a:spcAft>
                <a:spcPts val="0"/>
              </a:spcAft>
              <a:buFont typeface="Franklin Gothic Medium"/>
              <a:buChar char="l"/>
            </a:pPr>
            <a:r>
              <a:rPr lang="en-US" sz="1800" spc="120">
                <a:solidFill>
                  <a:srgbClr val="0E163E"/>
                </a:solidFill>
                <a:latin typeface="Franklin Gothic Medium" panose="02020603050405020304" pitchFamily="2"/>
              </a:rPr>
              <a:t>The person’s treatment history and recent acts or omissions which </a:t>
            </a:r>
          </a:p>
          <a:p>
            <a:pPr marL="1097280" marR="0" indent="0" algn="l">
              <a:lnSpc>
                <a:spcPts val="1900"/>
              </a:lnSpc>
              <a:spcBef>
                <a:spcPts val="5"/>
              </a:spcBef>
              <a:spcAft>
                <a:spcPts val="0"/>
              </a:spcAft>
            </a:pPr>
            <a:r>
              <a:rPr lang="en-US" sz="1800" spc="114">
                <a:solidFill>
                  <a:srgbClr val="0E163E"/>
                </a:solidFill>
                <a:latin typeface="Franklin Gothic Medium" panose="02020603050405020304" pitchFamily="2"/>
              </a:rPr>
              <a:t>constitute a danger of suicide or self-inflicted serious physical </a:t>
            </a:r>
          </a:p>
          <a:p>
            <a:pPr marL="1097280" marR="0" indent="0" algn="l">
              <a:lnSpc>
                <a:spcPts val="1900"/>
              </a:lnSpc>
              <a:spcBef>
                <a:spcPts val="0"/>
              </a:spcBef>
              <a:spcAft>
                <a:spcPts val="0"/>
              </a:spcAft>
            </a:pPr>
            <a:r>
              <a:rPr lang="en-US" sz="1800" spc="110">
                <a:solidFill>
                  <a:srgbClr val="0E163E"/>
                </a:solidFill>
                <a:latin typeface="Franklin Gothic Medium" panose="02020603050405020304" pitchFamily="2"/>
              </a:rPr>
              <a:t>injury; (i.e. physical harm to self) </a:t>
            </a:r>
          </a:p>
          <a:p>
            <a:pPr marL="1463040" marR="320040" indent="0" algn="just">
              <a:lnSpc>
                <a:spcPts val="1500"/>
              </a:lnSpc>
              <a:spcBef>
                <a:spcPts val="345"/>
              </a:spcBef>
              <a:spcAft>
                <a:spcPts val="0"/>
              </a:spcAft>
            </a:pPr>
            <a:r>
              <a:rPr lang="en-US" sz="1400" spc="0">
                <a:solidFill>
                  <a:srgbClr val="CA6C1D"/>
                </a:solidFill>
                <a:latin typeface="Courier New" panose="02020603050405020304" pitchFamily="3"/>
              </a:rPr>
              <a:t>o</a:t>
            </a:r>
            <a:r>
              <a:rPr lang="en-US" sz="1400" spc="0">
                <a:solidFill>
                  <a:srgbClr val="0E163E"/>
                </a:solidFill>
                <a:latin typeface="Franklin Gothic Medium" panose="02020603050405020304" pitchFamily="2"/>
              </a:rPr>
              <a:t> Such acts may include a recently expressed threat if the threat is such that, if considered in the light of its context or in light of the person’s recent previous acts or omissions, it is substantially supportive of an expectation that the threat will be carried out. </a:t>
            </a:r>
          </a:p>
          <a:p>
            <a:pPr marL="822960" marR="0" indent="274320" algn="l">
              <a:lnSpc>
                <a:spcPts val="1900"/>
              </a:lnSpc>
              <a:spcBef>
                <a:spcPts val="435"/>
              </a:spcBef>
              <a:spcAft>
                <a:spcPts val="0"/>
              </a:spcAft>
              <a:buFont typeface="Franklin Gothic Medium"/>
              <a:buChar char="l"/>
            </a:pPr>
            <a:r>
              <a:rPr lang="en-US" sz="1800" spc="120">
                <a:solidFill>
                  <a:srgbClr val="0E163E"/>
                </a:solidFill>
                <a:latin typeface="Franklin Gothic Medium" panose="02020603050405020304" pitchFamily="2"/>
              </a:rPr>
              <a:t>A reasonable expectation of danger of serious personal harm in the </a:t>
            </a:r>
          </a:p>
          <a:p>
            <a:pPr marL="1097280" marR="0" indent="0" algn="l">
              <a:lnSpc>
                <a:spcPts val="1900"/>
              </a:lnSpc>
              <a:spcBef>
                <a:spcPts val="5"/>
              </a:spcBef>
              <a:spcAft>
                <a:spcPts val="0"/>
              </a:spcAft>
            </a:pPr>
            <a:r>
              <a:rPr lang="en-US" sz="1800" spc="120">
                <a:solidFill>
                  <a:srgbClr val="0E163E"/>
                </a:solidFill>
                <a:latin typeface="Franklin Gothic Medium" panose="02020603050405020304" pitchFamily="2"/>
              </a:rPr>
              <a:t>near future, due to a serious mental illness, as evidenced by the </a:t>
            </a:r>
          </a:p>
          <a:p>
            <a:pPr marL="1097280" marR="0" indent="0" algn="l">
              <a:lnSpc>
                <a:spcPts val="1900"/>
              </a:lnSpc>
              <a:spcBef>
                <a:spcPts val="5"/>
              </a:spcBef>
              <a:spcAft>
                <a:spcPts val="0"/>
              </a:spcAft>
            </a:pPr>
            <a:r>
              <a:rPr lang="en-US" sz="1800" spc="125">
                <a:solidFill>
                  <a:srgbClr val="0E163E"/>
                </a:solidFill>
                <a:latin typeface="Franklin Gothic Medium" panose="02020603050405020304" pitchFamily="2"/>
              </a:rPr>
              <a:t>person’s treatment history and the person’s recent acts or </a:t>
            </a:r>
          </a:p>
          <a:p>
            <a:pPr marL="1097280" marR="0" indent="0" algn="l">
              <a:lnSpc>
                <a:spcPts val="1900"/>
              </a:lnSpc>
              <a:spcBef>
                <a:spcPts val="0"/>
              </a:spcBef>
              <a:spcAft>
                <a:spcPts val="0"/>
              </a:spcAft>
            </a:pPr>
            <a:r>
              <a:rPr lang="en-US" sz="1800" spc="114">
                <a:solidFill>
                  <a:srgbClr val="0E163E"/>
                </a:solidFill>
                <a:latin typeface="Franklin Gothic Medium" panose="02020603050405020304" pitchFamily="2"/>
              </a:rPr>
              <a:t>omissions which demonstrate an inability to provide for some basic </a:t>
            </a:r>
          </a:p>
          <a:p>
            <a:pPr marL="1097280" marR="0" indent="0" algn="l">
              <a:lnSpc>
                <a:spcPts val="1900"/>
              </a:lnSpc>
              <a:spcBef>
                <a:spcPts val="5"/>
              </a:spcBef>
              <a:spcAft>
                <a:spcPts val="0"/>
              </a:spcAft>
            </a:pPr>
            <a:r>
              <a:rPr lang="en-US" sz="1800" spc="120">
                <a:solidFill>
                  <a:srgbClr val="0E163E"/>
                </a:solidFill>
                <a:latin typeface="Franklin Gothic Medium" panose="02020603050405020304" pitchFamily="2"/>
              </a:rPr>
              <a:t>human needs such as food, clothing, shelter, essential medical care </a:t>
            </a:r>
          </a:p>
          <a:p>
            <a:pPr marL="1097280" marR="0" indent="0" algn="l">
              <a:lnSpc>
                <a:spcPts val="1900"/>
              </a:lnSpc>
              <a:spcBef>
                <a:spcPts val="5"/>
              </a:spcBef>
              <a:spcAft>
                <a:spcPts val="0"/>
              </a:spcAft>
            </a:pPr>
            <a:r>
              <a:rPr lang="en-US" sz="1800" spc="114">
                <a:solidFill>
                  <a:srgbClr val="0E163E"/>
                </a:solidFill>
                <a:latin typeface="Franklin Gothic Medium" panose="02020603050405020304" pitchFamily="2"/>
              </a:rPr>
              <a:t>or personal safety, or by arrests for criminal behavior which occur as </a:t>
            </a:r>
          </a:p>
          <a:p>
            <a:pPr marL="1097280" marR="0" indent="0" algn="l">
              <a:lnSpc>
                <a:spcPts val="1900"/>
              </a:lnSpc>
              <a:spcBef>
                <a:spcPts val="5"/>
              </a:spcBef>
              <a:spcAft>
                <a:spcPts val="0"/>
              </a:spcAft>
            </a:pPr>
            <a:r>
              <a:rPr lang="en-US" sz="1800" spc="125">
                <a:solidFill>
                  <a:srgbClr val="0E163E"/>
                </a:solidFill>
                <a:latin typeface="Franklin Gothic Medium" panose="02020603050405020304" pitchFamily="2"/>
              </a:rPr>
              <a:t>a result of the worsening of the person’s serious mental illness; (i.e. </a:t>
            </a:r>
          </a:p>
          <a:p>
            <a:pPr marL="1097280" marR="0" indent="0" algn="l">
              <a:lnSpc>
                <a:spcPts val="1900"/>
              </a:lnSpc>
              <a:spcBef>
                <a:spcPts val="5"/>
              </a:spcBef>
              <a:spcAft>
                <a:spcPts val="0"/>
              </a:spcAft>
            </a:pPr>
            <a:r>
              <a:rPr lang="en-US" sz="1800" spc="100">
                <a:solidFill>
                  <a:srgbClr val="0E163E"/>
                </a:solidFill>
                <a:latin typeface="Franklin Gothic Medium" panose="02020603050405020304" pitchFamily="2"/>
              </a:rPr>
              <a:t>inability to care for self). </a:t>
            </a:r>
          </a:p>
          <a:p>
            <a:pPr marL="6583680" marR="0" indent="0" algn="l">
              <a:lnSpc>
                <a:spcPts val="2200"/>
              </a:lnSpc>
              <a:spcBef>
                <a:spcPts val="2905"/>
              </a:spcBef>
              <a:spcAft>
                <a:spcPts val="1075"/>
              </a:spcAft>
            </a:pPr>
            <a:r>
              <a:rPr lang="en-US" sz="2000" spc="110">
                <a:solidFill>
                  <a:srgbClr val="0E163E"/>
                </a:solidFill>
                <a:latin typeface="Franklin Gothic Medium" panose="02020603050405020304" pitchFamily="2"/>
              </a:rPr>
              <a:t>SDCL 27A-1-1(7) </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57" name="Text Placeholder 35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VOLUNTARY TO </a:t>
            </a:r>
          </a:p>
          <a:p>
            <a:pPr marL="0" marR="0" indent="0" algn="ctr">
              <a:lnSpc>
                <a:spcPts val="3500"/>
              </a:lnSpc>
              <a:spcBef>
                <a:spcPts val="360"/>
              </a:spcBef>
              <a:spcAft>
                <a:spcPts val="1075"/>
              </a:spcAft>
            </a:pPr>
            <a:r>
              <a:rPr lang="en-US" sz="3100" b="1" spc="180">
                <a:solidFill>
                  <a:srgbClr val="FFFFFF"/>
                </a:solidFill>
                <a:latin typeface="Franklin Gothic Medium" panose="02020603050405020304" pitchFamily="2"/>
              </a:rPr>
              <a:t>INVOLUNTARY STATUS </a:t>
            </a:r>
          </a:p>
        </p:txBody>
      </p:sp>
      <p:sp>
        <p:nvSpPr>
          <p:cNvPr id="358" name="Text Placeholder 35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74295" rIns="0" bIns="0" anchor="t"/>
          <a:lstStyle/>
          <a:p>
            <a:pPr marL="548640" marR="594360" indent="228600" algn="l">
              <a:lnSpc>
                <a:spcPts val="2000"/>
              </a:lnSpc>
              <a:spcAft>
                <a:spcPts val="0"/>
              </a:spcAft>
              <a:buFont typeface="Franklin Gothic Medium"/>
              <a:buChar char="l"/>
            </a:pPr>
            <a:r>
              <a:rPr lang="en-US" sz="1650" spc="0">
                <a:solidFill>
                  <a:srgbClr val="0E163E"/>
                </a:solidFill>
                <a:latin typeface="Franklin Gothic Medium" panose="02020603050405020304" pitchFamily="2"/>
              </a:rPr>
              <a:t>A voluntary patient 18 years of age or over has the right to immediate discharge upon written notice of their intention to terminate inpatient treatment. </a:t>
            </a:r>
          </a:p>
          <a:p>
            <a:pPr marL="548640" marR="320040" indent="228600" algn="l">
              <a:lnSpc>
                <a:spcPts val="2000"/>
              </a:lnSpc>
              <a:spcBef>
                <a:spcPts val="2860"/>
              </a:spcBef>
              <a:spcAft>
                <a:spcPts val="0"/>
              </a:spcAft>
              <a:buFont typeface="Franklin Gothic Medium"/>
              <a:buChar char="l"/>
            </a:pPr>
            <a:r>
              <a:rPr lang="en-US" sz="1650" spc="0">
                <a:solidFill>
                  <a:srgbClr val="0E163E"/>
                </a:solidFill>
                <a:latin typeface="Franklin Gothic Medium" panose="02020603050405020304" pitchFamily="2"/>
              </a:rPr>
              <a:t>However, if the facility director, administrator, or attending psychiatrist has probable cause to believe that the patient requires emergency intervention, meets the involuntary commitment criteria, and should remain in the facility; the director, administrator, or attending psychiatrist may initiate a mental illness hold detaining the patient for a period not to exceed 24 hours. </a:t>
            </a:r>
          </a:p>
          <a:p>
            <a:pPr marL="548640" marR="457200" indent="228600" algn="l">
              <a:lnSpc>
                <a:spcPts val="2000"/>
              </a:lnSpc>
              <a:spcBef>
                <a:spcPts val="2915"/>
              </a:spcBef>
              <a:spcAft>
                <a:spcPts val="0"/>
              </a:spcAft>
              <a:buFont typeface="Franklin Gothic Medium"/>
              <a:buChar char="l"/>
            </a:pPr>
            <a:r>
              <a:rPr lang="en-US" sz="1650" spc="0">
                <a:solidFill>
                  <a:srgbClr val="0E163E"/>
                </a:solidFill>
                <a:latin typeface="Franklin Gothic Medium" panose="02020603050405020304" pitchFamily="2"/>
              </a:rPr>
              <a:t>A petition for involuntary commitment must be filed with the County Board of Mental Illness within 24 hours and the board will make a determination whether to release the individual or hold them until a hearing can be held. </a:t>
            </a:r>
          </a:p>
          <a:p>
            <a:pPr marL="6766560" marR="0" indent="0" algn="l">
              <a:lnSpc>
                <a:spcPts val="2200"/>
              </a:lnSpc>
              <a:spcBef>
                <a:spcPts val="9935"/>
              </a:spcBef>
              <a:spcAft>
                <a:spcPts val="905"/>
              </a:spcAft>
            </a:pPr>
            <a:r>
              <a:rPr lang="en-US" sz="1900" spc="25">
                <a:solidFill>
                  <a:srgbClr val="0E163E"/>
                </a:solidFill>
                <a:latin typeface="Franklin Gothic Medium" panose="02020603050405020304" pitchFamily="2"/>
              </a:rPr>
              <a:t>SDCL 27A-8-10.1 </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61" name="Text Placeholder 36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VOLUNTARY TO </a:t>
            </a:r>
          </a:p>
          <a:p>
            <a:pPr marL="0" marR="0" indent="0" algn="ctr">
              <a:lnSpc>
                <a:spcPts val="3500"/>
              </a:lnSpc>
              <a:spcBef>
                <a:spcPts val="360"/>
              </a:spcBef>
              <a:spcAft>
                <a:spcPts val="1075"/>
              </a:spcAft>
            </a:pPr>
            <a:r>
              <a:rPr lang="en-US" sz="3100" b="1" spc="180">
                <a:solidFill>
                  <a:srgbClr val="FFFFFF"/>
                </a:solidFill>
                <a:latin typeface="Franklin Gothic Medium" panose="02020603050405020304" pitchFamily="2"/>
              </a:rPr>
              <a:t>INVOLUNTARY STATUS </a:t>
            </a:r>
          </a:p>
        </p:txBody>
      </p:sp>
      <p:sp>
        <p:nvSpPr>
          <p:cNvPr id="362" name="Text Placeholder 361"/>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09855" rIns="0" bIns="0" anchor="t">
            <a:normAutofit fontScale="95000"/>
          </a:bodyPr>
          <a:lstStyle/>
          <a:p>
            <a:pPr marL="365760" marR="0" indent="0" algn="l">
              <a:lnSpc>
                <a:spcPts val="2100"/>
              </a:lnSpc>
              <a:spcAft>
                <a:spcPts val="0"/>
              </a:spcAft>
            </a:pPr>
            <a:r>
              <a:rPr lang="en-US" sz="2000" spc="15">
                <a:solidFill>
                  <a:srgbClr val="0E163E"/>
                </a:solidFill>
                <a:latin typeface="Franklin Gothic Medium" panose="02020603050405020304" pitchFamily="2"/>
              </a:rPr>
              <a:t>The facility may file a petition for the involuntary commitment of a voluntary </a:t>
            </a:r>
          </a:p>
          <a:p>
            <a:pPr marL="365760" marR="0" indent="0" algn="l">
              <a:lnSpc>
                <a:spcPts val="2200"/>
              </a:lnSpc>
              <a:spcBef>
                <a:spcPts val="265"/>
              </a:spcBef>
              <a:spcAft>
                <a:spcPts val="0"/>
              </a:spcAft>
            </a:pPr>
            <a:r>
              <a:rPr lang="en-US" sz="2000" spc="20">
                <a:solidFill>
                  <a:srgbClr val="0E163E"/>
                </a:solidFill>
                <a:latin typeface="Franklin Gothic Medium" panose="02020603050405020304" pitchFamily="2"/>
              </a:rPr>
              <a:t>patient even though a written notice of intention to terminate inpatient </a:t>
            </a:r>
          </a:p>
          <a:p>
            <a:pPr marL="365760" marR="0" indent="0" algn="l">
              <a:lnSpc>
                <a:spcPts val="2100"/>
              </a:lnSpc>
              <a:spcBef>
                <a:spcPts val="240"/>
              </a:spcBef>
              <a:spcAft>
                <a:spcPts val="0"/>
              </a:spcAft>
            </a:pPr>
            <a:r>
              <a:rPr lang="en-US" sz="2000" spc="25">
                <a:solidFill>
                  <a:srgbClr val="0E163E"/>
                </a:solidFill>
                <a:latin typeface="Franklin Gothic Medium" panose="02020603050405020304" pitchFamily="2"/>
              </a:rPr>
              <a:t>treatment has not been received. </a:t>
            </a:r>
          </a:p>
          <a:p>
            <a:pPr marL="365760" marR="0" indent="274320" algn="l">
              <a:lnSpc>
                <a:spcPts val="2000"/>
              </a:lnSpc>
              <a:spcBef>
                <a:spcPts val="885"/>
              </a:spcBef>
              <a:spcAft>
                <a:spcPts val="0"/>
              </a:spcAft>
              <a:buFont typeface="Franklin Gothic Medium"/>
              <a:buChar char="l"/>
            </a:pPr>
            <a:r>
              <a:rPr lang="en-US" sz="2000" spc="15">
                <a:solidFill>
                  <a:srgbClr val="0E163E"/>
                </a:solidFill>
                <a:latin typeface="Franklin Gothic Medium" panose="02020603050405020304" pitchFamily="2"/>
              </a:rPr>
              <a:t>Reasons for the filing a petition for involuntary commitment are limited to </a:t>
            </a:r>
          </a:p>
          <a:p>
            <a:pPr marL="594360" marR="0" indent="0" algn="l">
              <a:lnSpc>
                <a:spcPts val="2200"/>
              </a:lnSpc>
              <a:spcBef>
                <a:spcPts val="240"/>
              </a:spcBef>
              <a:spcAft>
                <a:spcPts val="0"/>
              </a:spcAft>
            </a:pPr>
            <a:r>
              <a:rPr lang="en-US" sz="2000" spc="10">
                <a:solidFill>
                  <a:srgbClr val="0E163E"/>
                </a:solidFill>
                <a:latin typeface="Franklin Gothic Medium" panose="02020603050405020304" pitchFamily="2"/>
              </a:rPr>
              <a:t>the following: </a:t>
            </a:r>
          </a:p>
          <a:p>
            <a:pPr marL="868680" marR="777240" indent="137160" algn="l">
              <a:lnSpc>
                <a:spcPts val="2200"/>
              </a:lnSpc>
              <a:spcBef>
                <a:spcPts val="410"/>
              </a:spcBef>
              <a:spcAft>
                <a:spcPts val="0"/>
              </a:spcAft>
              <a:buFont typeface="Franklin Gothic Medium"/>
              <a:buChar char="o"/>
            </a:pPr>
            <a:r>
              <a:rPr lang="en-US" sz="1750" spc="0">
                <a:solidFill>
                  <a:srgbClr val="0E163E"/>
                </a:solidFill>
                <a:latin typeface="Franklin Gothic Medium" panose="02020603050405020304" pitchFamily="2"/>
              </a:rPr>
              <a:t>The facility has probable cause to believe the patient meets the involuntary commitment criteria </a:t>
            </a:r>
          </a:p>
          <a:p>
            <a:pPr marL="868680" marR="365760" indent="137160" algn="l">
              <a:lnSpc>
                <a:spcPts val="2200"/>
              </a:lnSpc>
              <a:spcBef>
                <a:spcPts val="450"/>
              </a:spcBef>
              <a:spcAft>
                <a:spcPts val="0"/>
              </a:spcAft>
              <a:buFont typeface="Franklin Gothic Medium"/>
              <a:buChar char="o"/>
            </a:pPr>
            <a:r>
              <a:rPr lang="en-US" sz="1750" spc="0">
                <a:solidFill>
                  <a:srgbClr val="0E163E"/>
                </a:solidFill>
                <a:latin typeface="Franklin Gothic Medium" panose="02020603050405020304" pitchFamily="2"/>
              </a:rPr>
              <a:t>The patient, including one admitted upon a substituted informed consent of a guardian, attorney-in-fact, or next of kin, is unwilling or unable to consent to the treatment deemed necessary by the treating physician and there are no other appropriate treatments to which the patient is willing or able to consent </a:t>
            </a:r>
          </a:p>
          <a:p>
            <a:pPr marL="868680" marR="0" indent="137160" algn="l">
              <a:lnSpc>
                <a:spcPts val="1900"/>
              </a:lnSpc>
              <a:spcBef>
                <a:spcPts val="680"/>
              </a:spcBef>
              <a:spcAft>
                <a:spcPts val="10175"/>
              </a:spcAft>
              <a:buFont typeface="Franklin Gothic Medium"/>
              <a:buChar char="o"/>
            </a:pPr>
            <a:r>
              <a:rPr lang="en-US" sz="1750" spc="45">
                <a:solidFill>
                  <a:srgbClr val="0E163E"/>
                </a:solidFill>
                <a:latin typeface="Franklin Gothic Medium" panose="02020603050405020304" pitchFamily="2"/>
              </a:rPr>
              <a:t>The patient is unwilling or unable to affirm consent to continued admission </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65" name="Text Placeholder 36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INVOLUNTARY TO </a:t>
            </a:r>
          </a:p>
          <a:p>
            <a:pPr marL="0" marR="0" indent="0" algn="ctr">
              <a:lnSpc>
                <a:spcPts val="3500"/>
              </a:lnSpc>
              <a:spcBef>
                <a:spcPts val="360"/>
              </a:spcBef>
              <a:spcAft>
                <a:spcPts val="1075"/>
              </a:spcAft>
            </a:pPr>
            <a:r>
              <a:rPr lang="en-US" sz="3100" b="1" spc="185">
                <a:solidFill>
                  <a:srgbClr val="FFFFFF"/>
                </a:solidFill>
                <a:latin typeface="Franklin Gothic Medium" panose="02020603050405020304" pitchFamily="2"/>
              </a:rPr>
              <a:t>VOLUNTARY STATUS </a:t>
            </a:r>
          </a:p>
        </p:txBody>
      </p:sp>
      <p:sp>
        <p:nvSpPr>
          <p:cNvPr id="366" name="Text Placeholder 36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200"/>
              </a:lnSpc>
              <a:spcAft>
                <a:spcPts val="0"/>
              </a:spcAft>
            </a:pPr>
            <a:r>
              <a:rPr lang="en-US" sz="2000" spc="20">
                <a:solidFill>
                  <a:srgbClr val="0E163E"/>
                </a:solidFill>
                <a:latin typeface="Franklin Gothic Medium" panose="02020603050405020304" pitchFamily="2"/>
              </a:rPr>
              <a:t>An involuntarily committed person has the right to apply for a transfer to </a:t>
            </a:r>
          </a:p>
          <a:p>
            <a:pPr marL="365760" marR="0" indent="0" algn="just">
              <a:lnSpc>
                <a:spcPts val="2200"/>
              </a:lnSpc>
              <a:spcBef>
                <a:spcPts val="240"/>
              </a:spcBef>
              <a:spcAft>
                <a:spcPts val="0"/>
              </a:spcAft>
            </a:pPr>
            <a:r>
              <a:rPr lang="en-US" sz="2000" spc="35">
                <a:solidFill>
                  <a:srgbClr val="0E163E"/>
                </a:solidFill>
                <a:latin typeface="Franklin Gothic Medium" panose="02020603050405020304" pitchFamily="2"/>
              </a:rPr>
              <a:t>voluntary status. The transfer shall be forthwith granted unless the person </a:t>
            </a:r>
          </a:p>
          <a:p>
            <a:pPr marL="365760" marR="0" indent="0" algn="just">
              <a:lnSpc>
                <a:spcPts val="2100"/>
              </a:lnSpc>
              <a:spcBef>
                <a:spcPts val="240"/>
              </a:spcBef>
              <a:spcAft>
                <a:spcPts val="0"/>
              </a:spcAft>
            </a:pPr>
            <a:r>
              <a:rPr lang="en-US" sz="2000" spc="25">
                <a:solidFill>
                  <a:srgbClr val="0E163E"/>
                </a:solidFill>
                <a:latin typeface="Franklin Gothic Medium" panose="02020603050405020304" pitchFamily="2"/>
              </a:rPr>
              <a:t>is unable to understand the nature of voluntary status or the transfer would </a:t>
            </a:r>
          </a:p>
          <a:p>
            <a:pPr marL="365760" marR="0" indent="0" algn="just">
              <a:lnSpc>
                <a:spcPts val="2100"/>
              </a:lnSpc>
              <a:spcBef>
                <a:spcPts val="265"/>
              </a:spcBef>
              <a:spcAft>
                <a:spcPts val="0"/>
              </a:spcAft>
            </a:pPr>
            <a:r>
              <a:rPr lang="en-US" sz="2000" spc="25">
                <a:solidFill>
                  <a:srgbClr val="0E163E"/>
                </a:solidFill>
                <a:latin typeface="Franklin Gothic Medium" panose="02020603050405020304" pitchFamily="2"/>
              </a:rPr>
              <a:t>not be in the best interests of the person. </a:t>
            </a:r>
          </a:p>
          <a:p>
            <a:pPr marL="365760" marR="0" indent="0" algn="just">
              <a:lnSpc>
                <a:spcPts val="2200"/>
              </a:lnSpc>
              <a:spcBef>
                <a:spcPts val="3640"/>
              </a:spcBef>
              <a:spcAft>
                <a:spcPts val="0"/>
              </a:spcAft>
            </a:pPr>
            <a:r>
              <a:rPr lang="en-US" sz="2000" spc="25">
                <a:solidFill>
                  <a:srgbClr val="0E163E"/>
                </a:solidFill>
                <a:latin typeface="Franklin Gothic Medium" panose="02020603050405020304" pitchFamily="2"/>
              </a:rPr>
              <a:t>If transfer to voluntary status occurs, notice shall be given to the County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Board of Mental Illness which initiated the commitment. </a:t>
            </a:r>
          </a:p>
          <a:p>
            <a:pPr marL="365760" marR="0" indent="0" algn="just">
              <a:lnSpc>
                <a:spcPts val="2100"/>
              </a:lnSpc>
              <a:spcBef>
                <a:spcPts val="3640"/>
              </a:spcBef>
              <a:spcAft>
                <a:spcPts val="0"/>
              </a:spcAft>
            </a:pPr>
            <a:r>
              <a:rPr lang="en-US" sz="2000" spc="25">
                <a:solidFill>
                  <a:srgbClr val="0E163E"/>
                </a:solidFill>
                <a:latin typeface="Franklin Gothic Medium" panose="02020603050405020304" pitchFamily="2"/>
              </a:rPr>
              <a:t>This process is used when an individual has been involuntarily committed </a:t>
            </a:r>
          </a:p>
          <a:p>
            <a:pPr marL="365760" marR="0" indent="0" algn="just">
              <a:lnSpc>
                <a:spcPts val="2200"/>
              </a:lnSpc>
              <a:spcBef>
                <a:spcPts val="265"/>
              </a:spcBef>
              <a:spcAft>
                <a:spcPts val="0"/>
              </a:spcAft>
            </a:pPr>
            <a:r>
              <a:rPr lang="en-US" sz="2000" spc="25">
                <a:solidFill>
                  <a:srgbClr val="0E163E"/>
                </a:solidFill>
                <a:latin typeface="Franklin Gothic Medium" panose="02020603050405020304" pitchFamily="2"/>
              </a:rPr>
              <a:t>after a hearing, but later applies for voluntary status. </a:t>
            </a:r>
          </a:p>
          <a:p>
            <a:pPr marL="6537960" marR="0" indent="0" algn="just">
              <a:lnSpc>
                <a:spcPts val="2100"/>
              </a:lnSpc>
              <a:spcBef>
                <a:spcPts val="9215"/>
              </a:spcBef>
              <a:spcAft>
                <a:spcPts val="1550"/>
              </a:spcAft>
            </a:pPr>
            <a:r>
              <a:rPr lang="en-US" sz="2000" spc="25">
                <a:solidFill>
                  <a:srgbClr val="0E163E"/>
                </a:solidFill>
                <a:latin typeface="Franklin Gothic Medium" panose="02020603050405020304" pitchFamily="2"/>
              </a:rPr>
              <a:t>SDCL 27A-12-3.10 </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69" name="Text Placeholder 36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5495" rIns="0" bIns="0" anchor="t"/>
          <a:lstStyle/>
          <a:p>
            <a:pPr marL="1737360" marR="0" indent="0" algn="l">
              <a:lnSpc>
                <a:spcPts val="5900"/>
              </a:lnSpc>
              <a:spcAft>
                <a:spcPts val="0"/>
              </a:spcAft>
            </a:pPr>
            <a:r>
              <a:rPr lang="en-US" sz="5300" b="1" spc="135">
                <a:solidFill>
                  <a:srgbClr val="FFFFFF"/>
                </a:solidFill>
                <a:latin typeface="Franklin Gothic Medium" panose="02020603050405020304" pitchFamily="2"/>
              </a:rPr>
              <a:t>CO-OCCURRING </a:t>
            </a:r>
          </a:p>
          <a:p>
            <a:pPr marL="1783080" marR="0" indent="0" algn="l">
              <a:lnSpc>
                <a:spcPts val="5900"/>
              </a:lnSpc>
              <a:spcBef>
                <a:spcPts val="585"/>
              </a:spcBef>
              <a:spcAft>
                <a:spcPts val="23015"/>
              </a:spcAft>
            </a:pPr>
            <a:r>
              <a:rPr lang="en-US" sz="5300" b="1" spc="160">
                <a:solidFill>
                  <a:srgbClr val="FFFFFF"/>
                </a:solidFill>
                <a:latin typeface="Franklin Gothic Medium" panose="02020603050405020304" pitchFamily="2"/>
              </a:rPr>
              <a:t>COMMITMENTS </a:t>
            </a:r>
          </a:p>
        </p:txBody>
      </p:sp>
      <p:sp>
        <p:nvSpPr>
          <p:cNvPr id="370" name="Text Placeholder 36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spc="175">
                <a:solidFill>
                  <a:srgbClr val="FFFFFF"/>
                </a:solidFill>
                <a:latin typeface="Franklin Gothic Medium" panose="02020603050405020304" pitchFamily="2"/>
              </a:rPr>
              <a:t>Module 10 </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73" name="Text Placeholder 37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5">
                <a:solidFill>
                  <a:srgbClr val="FFFFFF"/>
                </a:solidFill>
                <a:latin typeface="Franklin Gothic Medium" panose="02020603050405020304" pitchFamily="2"/>
              </a:rPr>
              <a:t>CO-OCCURRING DISORDERS </a:t>
            </a:r>
          </a:p>
        </p:txBody>
      </p:sp>
      <p:sp>
        <p:nvSpPr>
          <p:cNvPr id="374" name="Text Placeholder 37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1290" rIns="0" bIns="0" anchor="t">
            <a:normAutofit fontScale="95000"/>
          </a:bodyPr>
          <a:lstStyle/>
          <a:p>
            <a:pPr marL="411480" marR="0" indent="0" algn="l">
              <a:lnSpc>
                <a:spcPts val="3100"/>
              </a:lnSpc>
              <a:spcAft>
                <a:spcPts val="0"/>
              </a:spcAft>
            </a:pPr>
            <a:r>
              <a:rPr lang="en-US" sz="2800" spc="30">
                <a:solidFill>
                  <a:srgbClr val="0E163E"/>
                </a:solidFill>
                <a:latin typeface="Franklin Gothic Medium" panose="02020603050405020304" pitchFamily="2"/>
              </a:rPr>
              <a:t>Defined as a person who has at least one mental </a:t>
            </a:r>
          </a:p>
          <a:p>
            <a:pPr marL="411480" marR="0" indent="0" algn="l">
              <a:lnSpc>
                <a:spcPts val="3100"/>
              </a:lnSpc>
              <a:spcBef>
                <a:spcPts val="275"/>
              </a:spcBef>
              <a:spcAft>
                <a:spcPts val="0"/>
              </a:spcAft>
            </a:pPr>
            <a:r>
              <a:rPr lang="en-US" sz="2800" spc="35">
                <a:solidFill>
                  <a:srgbClr val="0E163E"/>
                </a:solidFill>
                <a:latin typeface="Franklin Gothic Medium" panose="02020603050405020304" pitchFamily="2"/>
              </a:rPr>
              <a:t>disorder as well as an alcohol or drug use disorder </a:t>
            </a:r>
          </a:p>
          <a:p>
            <a:pPr marL="6766560" marR="0" indent="0" algn="l">
              <a:lnSpc>
                <a:spcPts val="2100"/>
              </a:lnSpc>
              <a:spcBef>
                <a:spcPts val="27495"/>
              </a:spcBef>
              <a:spcAft>
                <a:spcPts val="2470"/>
              </a:spcAft>
            </a:pPr>
            <a:r>
              <a:rPr lang="en-US" sz="1900" spc="70">
                <a:solidFill>
                  <a:srgbClr val="0E163E"/>
                </a:solidFill>
                <a:latin typeface="Franklin Gothic Medium" panose="02020603050405020304" pitchFamily="2"/>
              </a:rPr>
              <a:t>SDCL 27A-1-1(5) </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377" name="Text Placeholder 37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167640" rIns="0" bIns="0" anchor="t"/>
          <a:lstStyle/>
          <a:p>
            <a:pPr marL="0" marR="0" indent="0" algn="ctr">
              <a:lnSpc>
                <a:spcPts val="4400"/>
              </a:lnSpc>
              <a:spcAft>
                <a:spcPts val="0"/>
              </a:spcAft>
            </a:pPr>
            <a:r>
              <a:rPr lang="en-US" sz="3900" b="1" spc="220">
                <a:solidFill>
                  <a:srgbClr val="FFFFFF"/>
                </a:solidFill>
                <a:latin typeface="Franklin Gothic Medium" panose="02020603050405020304" pitchFamily="2"/>
              </a:rPr>
              <a:t>TREATMENT ORDERS AND </a:t>
            </a:r>
          </a:p>
          <a:p>
            <a:pPr marL="0" marR="0" indent="0" algn="ctr">
              <a:lnSpc>
                <a:spcPts val="4400"/>
              </a:lnSpc>
              <a:spcBef>
                <a:spcPts val="450"/>
              </a:spcBef>
              <a:spcAft>
                <a:spcPts val="135"/>
              </a:spcAft>
            </a:pPr>
            <a:r>
              <a:rPr lang="en-US" sz="3900" b="1" spc="165">
                <a:solidFill>
                  <a:srgbClr val="FFFFFF"/>
                </a:solidFill>
                <a:latin typeface="Franklin Gothic Medium" panose="02020603050405020304" pitchFamily="2"/>
              </a:rPr>
              <a:t>HEARINGS </a:t>
            </a:r>
          </a:p>
        </p:txBody>
      </p:sp>
      <p:sp>
        <p:nvSpPr>
          <p:cNvPr id="378" name="Text Placeholder 377"/>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09855" rIns="0" bIns="0" anchor="t">
            <a:normAutofit fontScale="95000"/>
          </a:bodyPr>
          <a:lstStyle/>
          <a:p>
            <a:pPr marL="0" marR="0" indent="0" algn="ctr">
              <a:lnSpc>
                <a:spcPts val="2100"/>
              </a:lnSpc>
              <a:spcAft>
                <a:spcPts val="0"/>
              </a:spcAft>
            </a:pPr>
            <a:r>
              <a:rPr lang="en-US" sz="2000" spc="15">
                <a:solidFill>
                  <a:srgbClr val="0E163E"/>
                </a:solidFill>
                <a:latin typeface="Franklin Gothic Medium" panose="02020603050405020304" pitchFamily="2"/>
              </a:rPr>
              <a:t>After determination that the criteria for involuntary commitment were met and </a:t>
            </a:r>
          </a:p>
          <a:p>
            <a:pPr marL="274320" marR="0" indent="0" algn="l">
              <a:lnSpc>
                <a:spcPts val="2100"/>
              </a:lnSpc>
              <a:spcBef>
                <a:spcPts val="265"/>
              </a:spcBef>
              <a:spcAft>
                <a:spcPts val="0"/>
              </a:spcAft>
            </a:pPr>
            <a:r>
              <a:rPr lang="en-US" sz="2000" spc="25">
                <a:solidFill>
                  <a:srgbClr val="0E163E"/>
                </a:solidFill>
                <a:latin typeface="Franklin Gothic Medium" panose="02020603050405020304" pitchFamily="2"/>
              </a:rPr>
              <a:t>ordered the County Board of Mental Illness, they may also, at the same </a:t>
            </a:r>
          </a:p>
          <a:p>
            <a:pPr marL="274320" marR="0" indent="0" algn="l">
              <a:lnSpc>
                <a:spcPts val="2200"/>
              </a:lnSpc>
              <a:spcBef>
                <a:spcPts val="265"/>
              </a:spcBef>
              <a:spcAft>
                <a:spcPts val="0"/>
              </a:spcAft>
            </a:pPr>
            <a:r>
              <a:rPr lang="en-US" sz="2000" spc="25">
                <a:solidFill>
                  <a:srgbClr val="0E163E"/>
                </a:solidFill>
                <a:latin typeface="Franklin Gothic Medium" panose="02020603050405020304" pitchFamily="2"/>
              </a:rPr>
              <a:t>hearing or subsequent hearing, consider petitions for: </a:t>
            </a:r>
          </a:p>
          <a:p>
            <a:pPr marL="640080" marR="0" indent="182880" algn="l">
              <a:lnSpc>
                <a:spcPts val="1800"/>
              </a:lnSpc>
              <a:spcBef>
                <a:spcPts val="790"/>
              </a:spcBef>
              <a:spcAft>
                <a:spcPts val="0"/>
              </a:spcAft>
              <a:buFont typeface="Franklin Gothic Medium"/>
              <a:buChar char="l"/>
            </a:pPr>
            <a:r>
              <a:rPr lang="en-US" sz="1800" spc="25">
                <a:solidFill>
                  <a:srgbClr val="0E163E"/>
                </a:solidFill>
                <a:latin typeface="Franklin Gothic Medium" panose="02020603050405020304" pitchFamily="2"/>
              </a:rPr>
              <a:t>For the treatment of any co-occurring substance use disorder on the grounds </a:t>
            </a:r>
          </a:p>
          <a:p>
            <a:pPr marL="822960" marR="0" indent="0" algn="l">
              <a:lnSpc>
                <a:spcPts val="1900"/>
              </a:lnSpc>
              <a:spcBef>
                <a:spcPts val="235"/>
              </a:spcBef>
              <a:spcAft>
                <a:spcPts val="0"/>
              </a:spcAft>
            </a:pPr>
            <a:r>
              <a:rPr lang="en-US" sz="1800" spc="20">
                <a:solidFill>
                  <a:srgbClr val="0E163E"/>
                </a:solidFill>
                <a:latin typeface="Franklin Gothic Medium" panose="02020603050405020304" pitchFamily="2"/>
              </a:rPr>
              <a:t>that the person is an alcohol or drug abuser who habitually lacks self-control as </a:t>
            </a:r>
          </a:p>
          <a:p>
            <a:pPr marL="822960" marR="0" indent="0" algn="l">
              <a:lnSpc>
                <a:spcPts val="1900"/>
              </a:lnSpc>
              <a:spcBef>
                <a:spcPts val="235"/>
              </a:spcBef>
              <a:spcAft>
                <a:spcPts val="0"/>
              </a:spcAft>
            </a:pPr>
            <a:r>
              <a:rPr lang="en-US" sz="1800" spc="25">
                <a:solidFill>
                  <a:srgbClr val="0E163E"/>
                </a:solidFill>
                <a:latin typeface="Franklin Gothic Medium" panose="02020603050405020304" pitchFamily="2"/>
              </a:rPr>
              <a:t>to the use of alcoholic beverages or other drugs and the person: </a:t>
            </a:r>
          </a:p>
          <a:p>
            <a:pPr marL="1280160" marR="411480" indent="320040" algn="l">
              <a:lnSpc>
                <a:spcPts val="1900"/>
              </a:lnSpc>
              <a:spcBef>
                <a:spcPts val="360"/>
              </a:spcBef>
              <a:spcAft>
                <a:spcPts val="0"/>
              </a:spcAft>
              <a:buFont typeface="Franklin Gothic Medium"/>
              <a:buChar char="l"/>
            </a:pPr>
            <a:r>
              <a:rPr lang="en-US" sz="1550" spc="0">
                <a:solidFill>
                  <a:srgbClr val="0E163E"/>
                </a:solidFill>
                <a:latin typeface="Franklin Gothic Medium" panose="02020603050405020304" pitchFamily="2"/>
              </a:rPr>
              <a:t>Has threatened, attempted, or inflicted physical harm on self or on another and that unless treated is likely to inflict harm on self or on another </a:t>
            </a:r>
          </a:p>
          <a:p>
            <a:pPr marL="1280160" marR="0" indent="320040" algn="l">
              <a:lnSpc>
                <a:spcPts val="1600"/>
              </a:lnSpc>
              <a:spcBef>
                <a:spcPts val="760"/>
              </a:spcBef>
              <a:spcAft>
                <a:spcPts val="0"/>
              </a:spcAft>
              <a:buFont typeface="Franklin Gothic Medium"/>
              <a:buChar char="l"/>
            </a:pPr>
            <a:r>
              <a:rPr lang="en-US" sz="1550" spc="10">
                <a:solidFill>
                  <a:srgbClr val="0E163E"/>
                </a:solidFill>
                <a:latin typeface="Franklin Gothic Medium" panose="02020603050405020304" pitchFamily="2"/>
              </a:rPr>
              <a:t>Is incapacitated by the effects of alcohol or drugs </a:t>
            </a:r>
          </a:p>
          <a:p>
            <a:pPr marL="1280160" marR="0" indent="320040" algn="l">
              <a:lnSpc>
                <a:spcPts val="1600"/>
              </a:lnSpc>
              <a:spcBef>
                <a:spcPts val="715"/>
              </a:spcBef>
              <a:spcAft>
                <a:spcPts val="0"/>
              </a:spcAft>
              <a:buFont typeface="Franklin Gothic Medium"/>
              <a:buChar char="l"/>
            </a:pPr>
            <a:r>
              <a:rPr lang="en-US" sz="1550" spc="10">
                <a:solidFill>
                  <a:srgbClr val="0E163E"/>
                </a:solidFill>
                <a:latin typeface="Franklin Gothic Medium" panose="02020603050405020304" pitchFamily="2"/>
              </a:rPr>
              <a:t>Is pregnant and abusing alcohol or drugs. </a:t>
            </a:r>
          </a:p>
          <a:p>
            <a:pPr marL="640080" marR="0" indent="182880" algn="l">
              <a:lnSpc>
                <a:spcPts val="1800"/>
              </a:lnSpc>
              <a:spcBef>
                <a:spcPts val="770"/>
              </a:spcBef>
              <a:spcAft>
                <a:spcPts val="0"/>
              </a:spcAft>
              <a:buFont typeface="Franklin Gothic Medium"/>
              <a:buChar char="l"/>
            </a:pPr>
            <a:r>
              <a:rPr lang="en-US" sz="1800" spc="20">
                <a:solidFill>
                  <a:srgbClr val="0E163E"/>
                </a:solidFill>
                <a:latin typeface="Franklin Gothic Medium" panose="02020603050405020304" pitchFamily="2"/>
              </a:rPr>
              <a:t>If after hearing all relevant evidence, the County Board of Mental Illness finds, by </a:t>
            </a:r>
          </a:p>
          <a:p>
            <a:pPr marL="822960" marR="0" indent="0" algn="l">
              <a:lnSpc>
                <a:spcPts val="1900"/>
              </a:lnSpc>
              <a:spcBef>
                <a:spcPts val="235"/>
              </a:spcBef>
              <a:spcAft>
                <a:spcPts val="0"/>
              </a:spcAft>
            </a:pPr>
            <a:r>
              <a:rPr lang="en-US" sz="1800" spc="20">
                <a:solidFill>
                  <a:srgbClr val="0E163E"/>
                </a:solidFill>
                <a:latin typeface="Franklin Gothic Medium" panose="02020603050405020304" pitchFamily="2"/>
              </a:rPr>
              <a:t>clear and convincing evidence, that the above grounds for involuntary treatment </a:t>
            </a:r>
          </a:p>
          <a:p>
            <a:pPr marL="822960" marR="0" indent="0" algn="l">
              <a:lnSpc>
                <a:spcPts val="1900"/>
              </a:lnSpc>
              <a:spcBef>
                <a:spcPts val="235"/>
              </a:spcBef>
              <a:spcAft>
                <a:spcPts val="0"/>
              </a:spcAft>
            </a:pPr>
            <a:r>
              <a:rPr lang="en-US" sz="1800" spc="25">
                <a:solidFill>
                  <a:srgbClr val="0E163E"/>
                </a:solidFill>
                <a:latin typeface="Franklin Gothic Medium" panose="02020603050405020304" pitchFamily="2"/>
              </a:rPr>
              <a:t>of a co-occurring substance use disorder exists, the County Board of Mental </a:t>
            </a:r>
          </a:p>
          <a:p>
            <a:pPr marL="822960" marR="0" indent="0" algn="l">
              <a:lnSpc>
                <a:spcPts val="1900"/>
              </a:lnSpc>
              <a:spcBef>
                <a:spcPts val="235"/>
              </a:spcBef>
              <a:spcAft>
                <a:spcPts val="0"/>
              </a:spcAft>
            </a:pPr>
            <a:r>
              <a:rPr lang="en-US" sz="1800" spc="15">
                <a:solidFill>
                  <a:srgbClr val="0E163E"/>
                </a:solidFill>
                <a:latin typeface="Franklin Gothic Medium" panose="02020603050405020304" pitchFamily="2"/>
              </a:rPr>
              <a:t>Illness may also order a commitment for such co-occurring disorder to any </a:t>
            </a:r>
          </a:p>
          <a:p>
            <a:pPr marL="822960" marR="0" indent="0" algn="l">
              <a:lnSpc>
                <a:spcPts val="1900"/>
              </a:lnSpc>
              <a:spcBef>
                <a:spcPts val="235"/>
              </a:spcBef>
              <a:spcAft>
                <a:spcPts val="0"/>
              </a:spcAft>
            </a:pPr>
            <a:r>
              <a:rPr lang="en-US" sz="1800" spc="15">
                <a:solidFill>
                  <a:srgbClr val="0E163E"/>
                </a:solidFill>
                <a:latin typeface="Franklin Gothic Medium" panose="02020603050405020304" pitchFamily="2"/>
              </a:rPr>
              <a:t>appropriate treatment facility, for a period not to exceed 90 days. </a:t>
            </a:r>
          </a:p>
          <a:p>
            <a:pPr marL="6583680" marR="0" indent="0" algn="l">
              <a:lnSpc>
                <a:spcPts val="2400"/>
              </a:lnSpc>
              <a:spcBef>
                <a:spcPts val="830"/>
              </a:spcBef>
              <a:spcAft>
                <a:spcPts val="1715"/>
              </a:spcAft>
            </a:pPr>
            <a:r>
              <a:rPr lang="en-US" sz="2050" spc="40">
                <a:solidFill>
                  <a:srgbClr val="0E163E"/>
                </a:solidFill>
                <a:latin typeface="Franklin Gothic Medium" panose="02020603050405020304" pitchFamily="2"/>
              </a:rPr>
              <a:t>SDCL 27A-10-9.2 </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09" name="Text Placeholder 40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spc="200">
                <a:solidFill>
                  <a:srgbClr val="FFFFFF"/>
                </a:solidFill>
                <a:latin typeface="Franklin Gothic Medium" panose="02020603050405020304" pitchFamily="2"/>
              </a:rPr>
              <a:t>NONCOMPLIANCE WITH OUTPATIENT </a:t>
            </a:r>
          </a:p>
          <a:p>
            <a:pPr marL="0" marR="0" indent="0" algn="ctr">
              <a:lnSpc>
                <a:spcPts val="3100"/>
              </a:lnSpc>
              <a:spcBef>
                <a:spcPts val="295"/>
              </a:spcBef>
              <a:spcAft>
                <a:spcPts val="1535"/>
              </a:spcAft>
            </a:pPr>
            <a:r>
              <a:rPr lang="en-US" sz="2750" spc="204">
                <a:solidFill>
                  <a:srgbClr val="FFFFFF"/>
                </a:solidFill>
                <a:latin typeface="Franklin Gothic Medium" panose="02020603050405020304" pitchFamily="2"/>
              </a:rPr>
              <a:t>COMMITMENT AND TREATMENT ORDERS </a:t>
            </a:r>
          </a:p>
        </p:txBody>
      </p:sp>
      <p:sp>
        <p:nvSpPr>
          <p:cNvPr id="410" name="Text Placeholder 40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8115" rIns="0" bIns="0" anchor="t">
            <a:normAutofit fontScale="95000"/>
          </a:bodyPr>
          <a:lstStyle/>
          <a:p>
            <a:pPr marL="365760" marR="0" indent="0" algn="just">
              <a:lnSpc>
                <a:spcPts val="2500"/>
              </a:lnSpc>
              <a:spcAft>
                <a:spcPts val="0"/>
              </a:spcAft>
            </a:pPr>
            <a:r>
              <a:rPr lang="en-US" sz="2350" spc="40">
                <a:solidFill>
                  <a:srgbClr val="0E163E"/>
                </a:solidFill>
                <a:latin typeface="Franklin Gothic Medium" panose="02020603050405020304" pitchFamily="2"/>
              </a:rPr>
              <a:t>If a person fails to comply with the requirements specified in an </a:t>
            </a:r>
          </a:p>
          <a:p>
            <a:pPr marL="365760" marR="0" indent="0" algn="just">
              <a:lnSpc>
                <a:spcPts val="2500"/>
              </a:lnSpc>
              <a:spcBef>
                <a:spcPts val="335"/>
              </a:spcBef>
              <a:spcAft>
                <a:spcPts val="0"/>
              </a:spcAft>
            </a:pPr>
            <a:r>
              <a:rPr lang="en-US" sz="2350" spc="45">
                <a:solidFill>
                  <a:srgbClr val="0E163E"/>
                </a:solidFill>
                <a:latin typeface="Franklin Gothic Medium" panose="02020603050405020304" pitchFamily="2"/>
              </a:rPr>
              <a:t>outpatient commitment order or a treatment order, and the </a:t>
            </a:r>
          </a:p>
          <a:p>
            <a:pPr marL="365760" marR="0" indent="0" algn="just">
              <a:lnSpc>
                <a:spcPts val="2600"/>
              </a:lnSpc>
              <a:spcBef>
                <a:spcPts val="355"/>
              </a:spcBef>
              <a:spcAft>
                <a:spcPts val="0"/>
              </a:spcAft>
            </a:pPr>
            <a:r>
              <a:rPr lang="en-US" sz="2350" spc="50">
                <a:solidFill>
                  <a:srgbClr val="0E163E"/>
                </a:solidFill>
                <a:latin typeface="Franklin Gothic Medium" panose="02020603050405020304" pitchFamily="2"/>
              </a:rPr>
              <a:t>person's treating physician or staff of the specified outpatient </a:t>
            </a:r>
          </a:p>
          <a:p>
            <a:pPr marL="365760" marR="0" indent="0" algn="just">
              <a:lnSpc>
                <a:spcPts val="2600"/>
              </a:lnSpc>
              <a:spcBef>
                <a:spcPts val="310"/>
              </a:spcBef>
              <a:spcAft>
                <a:spcPts val="0"/>
              </a:spcAft>
            </a:pPr>
            <a:r>
              <a:rPr lang="en-US" sz="2350" spc="50">
                <a:solidFill>
                  <a:srgbClr val="0E163E"/>
                </a:solidFill>
                <a:latin typeface="Franklin Gothic Medium" panose="02020603050405020304" pitchFamily="2"/>
              </a:rPr>
              <a:t>treatment program believes that the person's current condition </a:t>
            </a:r>
          </a:p>
          <a:p>
            <a:pPr marL="365760" marR="0" indent="0" algn="just">
              <a:lnSpc>
                <a:spcPts val="2500"/>
              </a:lnSpc>
              <a:spcBef>
                <a:spcPts val="310"/>
              </a:spcBef>
              <a:spcAft>
                <a:spcPts val="0"/>
              </a:spcAft>
            </a:pPr>
            <a:r>
              <a:rPr lang="en-US" sz="2350" spc="40">
                <a:solidFill>
                  <a:srgbClr val="0E163E"/>
                </a:solidFill>
                <a:latin typeface="Franklin Gothic Medium" panose="02020603050405020304" pitchFamily="2"/>
              </a:rPr>
              <a:t>is likely to deteriorate until it is probable that the person will be </a:t>
            </a:r>
          </a:p>
          <a:p>
            <a:pPr marL="365760" marR="0" indent="0" algn="just">
              <a:lnSpc>
                <a:spcPts val="2600"/>
              </a:lnSpc>
              <a:spcBef>
                <a:spcPts val="335"/>
              </a:spcBef>
              <a:spcAft>
                <a:spcPts val="0"/>
              </a:spcAft>
            </a:pPr>
            <a:r>
              <a:rPr lang="en-US" sz="2350" spc="50">
                <a:solidFill>
                  <a:srgbClr val="0E163E"/>
                </a:solidFill>
                <a:latin typeface="Franklin Gothic Medium" panose="02020603050405020304" pitchFamily="2"/>
              </a:rPr>
              <a:t>a danger to self or others, the program director or the person's </a:t>
            </a:r>
          </a:p>
          <a:p>
            <a:pPr marL="365760" marR="0" indent="0" algn="just">
              <a:lnSpc>
                <a:spcPts val="2600"/>
              </a:lnSpc>
              <a:spcBef>
                <a:spcPts val="310"/>
              </a:spcBef>
              <a:spcAft>
                <a:spcPts val="0"/>
              </a:spcAft>
            </a:pPr>
            <a:r>
              <a:rPr lang="en-US" sz="2350" spc="40">
                <a:solidFill>
                  <a:srgbClr val="0E163E"/>
                </a:solidFill>
                <a:latin typeface="Franklin Gothic Medium" panose="02020603050405020304" pitchFamily="2"/>
              </a:rPr>
              <a:t>treating physician may notify law enforcement and provide law </a:t>
            </a:r>
          </a:p>
          <a:p>
            <a:pPr marL="365760" marR="0" indent="0" algn="just">
              <a:lnSpc>
                <a:spcPts val="2500"/>
              </a:lnSpc>
              <a:spcBef>
                <a:spcPts val="310"/>
              </a:spcBef>
              <a:spcAft>
                <a:spcPts val="0"/>
              </a:spcAft>
            </a:pPr>
            <a:r>
              <a:rPr lang="en-US" sz="2350" spc="45">
                <a:solidFill>
                  <a:srgbClr val="0E163E"/>
                </a:solidFill>
                <a:latin typeface="Franklin Gothic Medium" panose="02020603050405020304" pitchFamily="2"/>
              </a:rPr>
              <a:t>enforcement with a certified copy of the outpatient </a:t>
            </a:r>
          </a:p>
          <a:p>
            <a:pPr marL="365760" marR="0" indent="0" algn="just">
              <a:lnSpc>
                <a:spcPts val="2500"/>
              </a:lnSpc>
              <a:spcBef>
                <a:spcPts val="335"/>
              </a:spcBef>
              <a:spcAft>
                <a:spcPts val="0"/>
              </a:spcAft>
            </a:pPr>
            <a:r>
              <a:rPr lang="en-US" sz="2350" spc="35">
                <a:solidFill>
                  <a:srgbClr val="0E163E"/>
                </a:solidFill>
                <a:latin typeface="Franklin Gothic Medium" panose="02020603050405020304" pitchFamily="2"/>
              </a:rPr>
              <a:t>commitment order or treatment order. </a:t>
            </a:r>
          </a:p>
          <a:p>
            <a:pPr marL="6675120" marR="0" indent="0" algn="just">
              <a:lnSpc>
                <a:spcPts val="2200"/>
              </a:lnSpc>
              <a:spcBef>
                <a:spcPts val="8880"/>
              </a:spcBef>
              <a:spcAft>
                <a:spcPts val="1910"/>
              </a:spcAft>
            </a:pPr>
            <a:r>
              <a:rPr lang="en-US" sz="1900" spc="30">
                <a:solidFill>
                  <a:srgbClr val="0E163E"/>
                </a:solidFill>
                <a:latin typeface="Franklin Gothic Medium" panose="02020603050405020304" pitchFamily="2"/>
              </a:rPr>
              <a:t>SDCL 27A-10-9.4 </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13" name="Text Placeholder 41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spc="200">
                <a:solidFill>
                  <a:srgbClr val="FFFFFF"/>
                </a:solidFill>
                <a:latin typeface="Franklin Gothic Medium" panose="02020603050405020304" pitchFamily="2"/>
              </a:rPr>
              <a:t>NONCOMPLIANCE WITH OUTPATIENT </a:t>
            </a:r>
          </a:p>
          <a:p>
            <a:pPr marL="0" marR="0" indent="0" algn="ctr">
              <a:lnSpc>
                <a:spcPts val="3100"/>
              </a:lnSpc>
              <a:spcBef>
                <a:spcPts val="295"/>
              </a:spcBef>
              <a:spcAft>
                <a:spcPts val="1535"/>
              </a:spcAft>
            </a:pPr>
            <a:r>
              <a:rPr lang="en-US" sz="2750" spc="204">
                <a:solidFill>
                  <a:srgbClr val="FFFFFF"/>
                </a:solidFill>
                <a:latin typeface="Franklin Gothic Medium" panose="02020603050405020304" pitchFamily="2"/>
              </a:rPr>
              <a:t>COMMITMENT AND TREATMENT ORDERS </a:t>
            </a:r>
          </a:p>
        </p:txBody>
      </p:sp>
      <p:sp>
        <p:nvSpPr>
          <p:cNvPr id="414" name="Text Placeholder 41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6205" rIns="0" bIns="0" anchor="t">
            <a:normAutofit fontScale="95000"/>
          </a:bodyPr>
          <a:lstStyle/>
          <a:p>
            <a:pPr marL="365760" marR="0" indent="0" algn="just">
              <a:lnSpc>
                <a:spcPts val="2400"/>
              </a:lnSpc>
              <a:spcAft>
                <a:spcPts val="0"/>
              </a:spcAft>
            </a:pPr>
            <a:r>
              <a:rPr lang="en-US" sz="2200" spc="25">
                <a:solidFill>
                  <a:srgbClr val="0E163E"/>
                </a:solidFill>
                <a:latin typeface="Franklin Gothic Medium" panose="02020603050405020304" pitchFamily="2"/>
              </a:rPr>
              <a:t>The outpatient commitment order or treatment order constitutes a </a:t>
            </a:r>
          </a:p>
          <a:p>
            <a:pPr marL="365760" marR="0" indent="0" algn="just">
              <a:lnSpc>
                <a:spcPts val="2400"/>
              </a:lnSpc>
              <a:spcBef>
                <a:spcPts val="45"/>
              </a:spcBef>
              <a:spcAft>
                <a:spcPts val="0"/>
              </a:spcAft>
            </a:pPr>
            <a:r>
              <a:rPr lang="en-US" sz="2200" spc="25">
                <a:solidFill>
                  <a:srgbClr val="0E163E"/>
                </a:solidFill>
                <a:latin typeface="Franklin Gothic Medium" panose="02020603050405020304" pitchFamily="2"/>
              </a:rPr>
              <a:t>continuing authorization for law enforcement, upon request of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program director or the person's treating physician, to transport the </a:t>
            </a:r>
          </a:p>
          <a:p>
            <a:pPr marL="365760" marR="0" indent="0" algn="just">
              <a:lnSpc>
                <a:spcPts val="2400"/>
              </a:lnSpc>
              <a:spcBef>
                <a:spcPts val="5"/>
              </a:spcBef>
              <a:spcAft>
                <a:spcPts val="0"/>
              </a:spcAft>
            </a:pPr>
            <a:r>
              <a:rPr lang="en-US" sz="2200" spc="20">
                <a:solidFill>
                  <a:srgbClr val="0E163E"/>
                </a:solidFill>
                <a:latin typeface="Franklin Gothic Medium" panose="02020603050405020304" pitchFamily="2"/>
              </a:rPr>
              <a:t>person to the designated outpatient treatment program or to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treating physician's office for the purpose of making reasonable </a:t>
            </a:r>
          </a:p>
          <a:p>
            <a:pPr marL="365760" marR="0" indent="0" algn="just">
              <a:lnSpc>
                <a:spcPts val="2300"/>
              </a:lnSpc>
              <a:spcBef>
                <a:spcPts val="0"/>
              </a:spcBef>
              <a:spcAft>
                <a:spcPts val="0"/>
              </a:spcAft>
            </a:pPr>
            <a:r>
              <a:rPr lang="en-US" sz="2200" spc="30">
                <a:solidFill>
                  <a:srgbClr val="0E163E"/>
                </a:solidFill>
                <a:latin typeface="Franklin Gothic Medium" panose="02020603050405020304" pitchFamily="2"/>
              </a:rPr>
              <a:t>efforts to obtain the person's compliance with the requirements of </a:t>
            </a:r>
          </a:p>
          <a:p>
            <a:pPr marL="365760" marR="0" indent="0" algn="just">
              <a:lnSpc>
                <a:spcPts val="2400"/>
              </a:lnSpc>
              <a:spcBef>
                <a:spcPts val="0"/>
              </a:spcBef>
              <a:spcAft>
                <a:spcPts val="0"/>
              </a:spcAft>
            </a:pPr>
            <a:r>
              <a:rPr lang="en-US" sz="2200" spc="15">
                <a:solidFill>
                  <a:srgbClr val="0E163E"/>
                </a:solidFill>
                <a:latin typeface="Franklin Gothic Medium" panose="02020603050405020304" pitchFamily="2"/>
              </a:rPr>
              <a:t>the outpatient commitment or treatment order. </a:t>
            </a:r>
          </a:p>
          <a:p>
            <a:pPr marL="365760" marR="0" indent="0" algn="just">
              <a:lnSpc>
                <a:spcPts val="2400"/>
              </a:lnSpc>
              <a:spcBef>
                <a:spcPts val="3480"/>
              </a:spcBef>
              <a:spcAft>
                <a:spcPts val="0"/>
              </a:spcAft>
            </a:pPr>
            <a:r>
              <a:rPr lang="en-US" sz="2200" spc="25">
                <a:solidFill>
                  <a:srgbClr val="0E163E"/>
                </a:solidFill>
                <a:latin typeface="Franklin Gothic Medium" panose="02020603050405020304" pitchFamily="2"/>
              </a:rPr>
              <a:t>No person may be detained at the program's or the physician's office </a:t>
            </a:r>
          </a:p>
          <a:p>
            <a:pPr marL="365760" marR="0" indent="0" algn="just">
              <a:lnSpc>
                <a:spcPts val="2400"/>
              </a:lnSpc>
              <a:spcBef>
                <a:spcPts val="0"/>
              </a:spcBef>
              <a:spcAft>
                <a:spcPts val="0"/>
              </a:spcAft>
            </a:pPr>
            <a:r>
              <a:rPr lang="en-US" sz="2200" spc="30">
                <a:solidFill>
                  <a:srgbClr val="0E163E"/>
                </a:solidFill>
                <a:latin typeface="Franklin Gothic Medium" panose="02020603050405020304" pitchFamily="2"/>
              </a:rPr>
              <a:t>for more than 1 hour unless the person consents, or may be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physically coerced or required to take prescribed medications unless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the outpatient commitment or treatment order contains a specific </a:t>
            </a:r>
          </a:p>
          <a:p>
            <a:pPr marL="365760" marR="0" indent="0" algn="just">
              <a:lnSpc>
                <a:spcPts val="2400"/>
              </a:lnSpc>
              <a:spcBef>
                <a:spcPts val="25"/>
              </a:spcBef>
              <a:spcAft>
                <a:spcPts val="0"/>
              </a:spcAft>
            </a:pPr>
            <a:r>
              <a:rPr lang="en-US" sz="2200" spc="30">
                <a:solidFill>
                  <a:srgbClr val="0E163E"/>
                </a:solidFill>
                <a:latin typeface="Franklin Gothic Medium" panose="02020603050405020304" pitchFamily="2"/>
              </a:rPr>
              <a:t>authorization for the nonconsensual delivery of prescribed </a:t>
            </a:r>
          </a:p>
          <a:p>
            <a:pPr marL="365760" marR="0" indent="0" algn="just">
              <a:lnSpc>
                <a:spcPts val="2400"/>
              </a:lnSpc>
              <a:spcBef>
                <a:spcPts val="0"/>
              </a:spcBef>
              <a:spcAft>
                <a:spcPts val="0"/>
              </a:spcAft>
            </a:pPr>
            <a:r>
              <a:rPr lang="en-US" sz="2200" spc="0">
                <a:solidFill>
                  <a:srgbClr val="0E163E"/>
                </a:solidFill>
                <a:latin typeface="Franklin Gothic Medium" panose="02020603050405020304" pitchFamily="2"/>
              </a:rPr>
              <a:t>medication. </a:t>
            </a:r>
          </a:p>
          <a:p>
            <a:pPr marL="6537960" marR="0" indent="0" algn="just">
              <a:lnSpc>
                <a:spcPts val="2400"/>
              </a:lnSpc>
              <a:spcBef>
                <a:spcPts val="530"/>
              </a:spcBef>
              <a:spcAft>
                <a:spcPts val="1630"/>
              </a:spcAft>
            </a:pPr>
            <a:r>
              <a:rPr lang="en-US" sz="2200" spc="20">
                <a:solidFill>
                  <a:srgbClr val="0E163E"/>
                </a:solidFill>
                <a:latin typeface="Franklin Gothic Medium" panose="02020603050405020304" pitchFamily="2"/>
              </a:rPr>
              <a:t>SDCL 27A-10-9.5 </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17" name="Text Placeholder 41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29">
                <a:solidFill>
                  <a:srgbClr val="FFFFFF"/>
                </a:solidFill>
                <a:latin typeface="Franklin Gothic Medium" panose="02020603050405020304" pitchFamily="2"/>
              </a:rPr>
              <a:t>HEARING AFTER NONCOMPLIANCE </a:t>
            </a:r>
          </a:p>
        </p:txBody>
      </p:sp>
      <p:sp>
        <p:nvSpPr>
          <p:cNvPr id="418" name="Text Placeholder 41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100"/>
              </a:lnSpc>
              <a:spcAft>
                <a:spcPts val="0"/>
              </a:spcAft>
            </a:pPr>
            <a:r>
              <a:rPr lang="en-US" sz="2000" spc="20">
                <a:solidFill>
                  <a:srgbClr val="0E163E"/>
                </a:solidFill>
                <a:latin typeface="Franklin Gothic Medium" panose="02020603050405020304" pitchFamily="2"/>
              </a:rPr>
              <a:t>If a person fails to comply with the requirement of the outpatient </a:t>
            </a:r>
          </a:p>
          <a:p>
            <a:pPr marL="365760" marR="0" indent="0" algn="just">
              <a:lnSpc>
                <a:spcPts val="2200"/>
              </a:lnSpc>
              <a:spcBef>
                <a:spcPts val="265"/>
              </a:spcBef>
              <a:spcAft>
                <a:spcPts val="0"/>
              </a:spcAft>
            </a:pPr>
            <a:r>
              <a:rPr lang="en-US" sz="2000" spc="20">
                <a:solidFill>
                  <a:srgbClr val="0E163E"/>
                </a:solidFill>
                <a:latin typeface="Franklin Gothic Medium" panose="02020603050405020304" pitchFamily="2"/>
              </a:rPr>
              <a:t>commitment or treatment order, and the person's treating physician or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staff of the outpatient treatment program believes that there is a significant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risk of deterioration in the person's condition, the program director or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treating physician may notify the original petitioner for inpatient or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outpatient commitment or treatment order and the state's attorney's office </a:t>
            </a:r>
          </a:p>
          <a:p>
            <a:pPr marL="365760" marR="0" indent="0" algn="just">
              <a:lnSpc>
                <a:spcPts val="2100"/>
              </a:lnSpc>
              <a:spcBef>
                <a:spcPts val="265"/>
              </a:spcBef>
              <a:spcAft>
                <a:spcPts val="0"/>
              </a:spcAft>
            </a:pPr>
            <a:r>
              <a:rPr lang="en-US" sz="2000" spc="20">
                <a:solidFill>
                  <a:srgbClr val="0E163E"/>
                </a:solidFill>
                <a:latin typeface="Franklin Gothic Medium" panose="02020603050405020304" pitchFamily="2"/>
              </a:rPr>
              <a:t>of the county where the patient is found and recommend that a </a:t>
            </a:r>
          </a:p>
          <a:p>
            <a:pPr marL="365760" marR="0" indent="0" algn="just">
              <a:lnSpc>
                <a:spcPts val="2200"/>
              </a:lnSpc>
              <a:spcBef>
                <a:spcPts val="265"/>
              </a:spcBef>
              <a:spcAft>
                <a:spcPts val="0"/>
              </a:spcAft>
            </a:pPr>
            <a:r>
              <a:rPr lang="en-US" sz="2000" spc="30">
                <a:solidFill>
                  <a:srgbClr val="0E163E"/>
                </a:solidFill>
                <a:latin typeface="Franklin Gothic Medium" panose="02020603050405020304" pitchFamily="2"/>
              </a:rPr>
              <a:t>supplemental hearing be held. (SDCL 27A-10-9.4) </a:t>
            </a:r>
          </a:p>
          <a:p>
            <a:pPr marL="365760" marR="0" indent="0" algn="just">
              <a:lnSpc>
                <a:spcPts val="2200"/>
              </a:lnSpc>
              <a:spcBef>
                <a:spcPts val="3455"/>
              </a:spcBef>
              <a:spcAft>
                <a:spcPts val="0"/>
              </a:spcAft>
            </a:pPr>
            <a:r>
              <a:rPr lang="en-US" sz="2000" spc="20">
                <a:solidFill>
                  <a:srgbClr val="0E163E"/>
                </a:solidFill>
                <a:latin typeface="Franklin Gothic Medium" panose="02020603050405020304" pitchFamily="2"/>
              </a:rPr>
              <a:t>Within 72 hours of receiving notice that a person has failed to comply with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the requirements of the outpatient commitment or treatment order, the </a:t>
            </a:r>
          </a:p>
          <a:p>
            <a:pPr marL="365760" marR="0" indent="0" algn="just">
              <a:lnSpc>
                <a:spcPts val="2200"/>
              </a:lnSpc>
              <a:spcBef>
                <a:spcPts val="280"/>
              </a:spcBef>
              <a:spcAft>
                <a:spcPts val="0"/>
              </a:spcAft>
            </a:pPr>
            <a:r>
              <a:rPr lang="en-US" sz="2000" spc="15">
                <a:solidFill>
                  <a:srgbClr val="0E163E"/>
                </a:solidFill>
                <a:latin typeface="Franklin Gothic Medium" panose="02020603050405020304" pitchFamily="2"/>
              </a:rPr>
              <a:t>original petitioner for inpatient or outpatient commitment or the state's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attorney of the county where the patient is found or resides may petition the </a:t>
            </a:r>
          </a:p>
          <a:p>
            <a:pPr marL="365760" marR="0" indent="0" algn="just">
              <a:lnSpc>
                <a:spcPts val="2200"/>
              </a:lnSpc>
              <a:spcBef>
                <a:spcPts val="265"/>
              </a:spcBef>
              <a:spcAft>
                <a:spcPts val="4390"/>
              </a:spcAft>
            </a:pPr>
            <a:r>
              <a:rPr lang="en-US" sz="2000" spc="25">
                <a:solidFill>
                  <a:srgbClr val="0E163E"/>
                </a:solidFill>
                <a:latin typeface="Franklin Gothic Medium" panose="02020603050405020304" pitchFamily="2"/>
              </a:rPr>
              <a:t>board for a supplemental hearing. (SDCL 27A-10-9.6) </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21" name="Text Placeholder 420"/>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33855" rIns="0" bIns="0" anchor="t"/>
          <a:lstStyle/>
          <a:p>
            <a:pPr marL="0" marR="160020" indent="0" algn="r">
              <a:lnSpc>
                <a:spcPts val="3500"/>
              </a:lnSpc>
              <a:spcAft>
                <a:spcPts val="0"/>
              </a:spcAft>
            </a:pPr>
            <a:r>
              <a:rPr lang="en-US" sz="3100" b="1" spc="170">
                <a:solidFill>
                  <a:srgbClr val="FFFFFF"/>
                </a:solidFill>
                <a:latin typeface="Franklin Gothic Medium" panose="02020603050405020304" pitchFamily="2"/>
              </a:rPr>
              <a:t>HUMAN SERVICES CENTER </a:t>
            </a:r>
          </a:p>
          <a:p>
            <a:pPr marL="0" marR="160020" indent="0" algn="r">
              <a:lnSpc>
                <a:spcPts val="3500"/>
              </a:lnSpc>
              <a:spcBef>
                <a:spcPts val="360"/>
              </a:spcBef>
              <a:spcAft>
                <a:spcPts val="0"/>
              </a:spcAft>
            </a:pPr>
            <a:r>
              <a:rPr lang="en-US" sz="3100" b="1" spc="165">
                <a:solidFill>
                  <a:srgbClr val="FFFFFF"/>
                </a:solidFill>
                <a:latin typeface="Franklin Gothic Medium" panose="02020603050405020304" pitchFamily="2"/>
              </a:rPr>
              <a:t>(HSC) MEDICAL LIMITATIONS </a:t>
            </a:r>
          </a:p>
          <a:p>
            <a:pPr marL="0" marR="160020" indent="0" algn="r">
              <a:lnSpc>
                <a:spcPts val="3500"/>
              </a:lnSpc>
              <a:spcBef>
                <a:spcPts val="360"/>
              </a:spcBef>
              <a:spcAft>
                <a:spcPts val="0"/>
              </a:spcAft>
            </a:pPr>
            <a:r>
              <a:rPr lang="en-US" sz="3100" b="1" spc="175">
                <a:solidFill>
                  <a:srgbClr val="FFFFFF"/>
                </a:solidFill>
                <a:latin typeface="Franklin Gothic Medium" panose="02020603050405020304" pitchFamily="2"/>
              </a:rPr>
              <a:t>AND PROBLEMS THAT </a:t>
            </a:r>
          </a:p>
          <a:p>
            <a:pPr marL="0" marR="160020" indent="0" algn="r">
              <a:lnSpc>
                <a:spcPts val="3500"/>
              </a:lnSpc>
              <a:spcBef>
                <a:spcPts val="360"/>
              </a:spcBef>
              <a:spcAft>
                <a:spcPts val="0"/>
              </a:spcAft>
            </a:pPr>
            <a:r>
              <a:rPr lang="en-US" sz="3100" b="1" spc="160">
                <a:solidFill>
                  <a:srgbClr val="FFFFFF"/>
                </a:solidFill>
                <a:latin typeface="Franklin Gothic Medium" panose="02020603050405020304" pitchFamily="2"/>
              </a:rPr>
              <a:t>MASQUERADE AS </a:t>
            </a:r>
          </a:p>
          <a:p>
            <a:pPr marL="0" marR="160020" indent="0" algn="r">
              <a:lnSpc>
                <a:spcPts val="3500"/>
              </a:lnSpc>
              <a:spcBef>
                <a:spcPts val="360"/>
              </a:spcBef>
              <a:spcAft>
                <a:spcPts val="19870"/>
              </a:spcAft>
            </a:pPr>
            <a:r>
              <a:rPr lang="en-US" sz="3100" b="1" spc="155">
                <a:solidFill>
                  <a:srgbClr val="FFFFFF"/>
                </a:solidFill>
                <a:latin typeface="Franklin Gothic Medium" panose="02020603050405020304" pitchFamily="2"/>
              </a:rPr>
              <a:t>PSYCHIATRIC ILLNESSES </a:t>
            </a:r>
          </a:p>
        </p:txBody>
      </p:sp>
      <p:sp>
        <p:nvSpPr>
          <p:cNvPr id="422" name="Text Placeholder 421"/>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0000"/>
          </a:bodyPr>
          <a:lstStyle/>
          <a:p>
            <a:pPr marL="91440" marR="0" indent="0" algn="l">
              <a:lnSpc>
                <a:spcPts val="2100"/>
              </a:lnSpc>
              <a:spcAft>
                <a:spcPts val="28360"/>
              </a:spcAft>
            </a:pPr>
            <a:r>
              <a:rPr lang="en-US" sz="1900" b="1" spc="175">
                <a:solidFill>
                  <a:srgbClr val="FFFFFF"/>
                </a:solidFill>
                <a:latin typeface="Franklin Gothic Medium" panose="02020603050405020304" pitchFamily="2"/>
              </a:rPr>
              <a:t>Module 12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45" name="Text Placeholder 14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DANGER TO OTHERS </a:t>
            </a:r>
          </a:p>
        </p:txBody>
      </p:sp>
      <p:sp>
        <p:nvSpPr>
          <p:cNvPr id="146" name="Text Placeholder 14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5730" rIns="0" bIns="0" anchor="t">
            <a:normAutofit fontScale="95000"/>
          </a:bodyPr>
          <a:lstStyle/>
          <a:p>
            <a:pPr marL="411480" marR="0" indent="0" algn="l">
              <a:lnSpc>
                <a:spcPts val="3300"/>
              </a:lnSpc>
              <a:spcAft>
                <a:spcPts val="0"/>
              </a:spcAft>
            </a:pPr>
            <a:r>
              <a:rPr lang="en-US" sz="3050" spc="55">
                <a:solidFill>
                  <a:srgbClr val="0E163E"/>
                </a:solidFill>
                <a:latin typeface="Franklin Gothic Medium" panose="02020603050405020304" pitchFamily="2"/>
              </a:rPr>
              <a:t>“Danger to others” is a reasonable expectation </a:t>
            </a:r>
          </a:p>
          <a:p>
            <a:pPr marL="365760" marR="0" indent="0" algn="l">
              <a:lnSpc>
                <a:spcPts val="3300"/>
              </a:lnSpc>
              <a:spcBef>
                <a:spcPts val="15"/>
              </a:spcBef>
              <a:spcAft>
                <a:spcPts val="0"/>
              </a:spcAft>
            </a:pPr>
            <a:r>
              <a:rPr lang="en-US" sz="3050" spc="55">
                <a:solidFill>
                  <a:srgbClr val="0E163E"/>
                </a:solidFill>
                <a:latin typeface="Franklin Gothic Medium" panose="02020603050405020304" pitchFamily="2"/>
              </a:rPr>
              <a:t>that a person will inflict serious physical injury </a:t>
            </a:r>
          </a:p>
          <a:p>
            <a:pPr marL="411480" marR="0" indent="0" algn="l">
              <a:lnSpc>
                <a:spcPts val="3300"/>
              </a:lnSpc>
              <a:spcBef>
                <a:spcPts val="0"/>
              </a:spcBef>
              <a:spcAft>
                <a:spcPts val="0"/>
              </a:spcAft>
            </a:pPr>
            <a:r>
              <a:rPr lang="en-US" sz="3050" spc="60">
                <a:solidFill>
                  <a:srgbClr val="0E163E"/>
                </a:solidFill>
                <a:latin typeface="Franklin Gothic Medium" panose="02020603050405020304" pitchFamily="2"/>
              </a:rPr>
              <a:t>upon another person in the near future due to </a:t>
            </a:r>
          </a:p>
          <a:p>
            <a:pPr marL="365760" marR="0" indent="0" algn="l">
              <a:lnSpc>
                <a:spcPts val="3300"/>
              </a:lnSpc>
              <a:spcBef>
                <a:spcPts val="0"/>
              </a:spcBef>
              <a:spcAft>
                <a:spcPts val="0"/>
              </a:spcAft>
            </a:pPr>
            <a:r>
              <a:rPr lang="en-US" sz="3050" spc="60">
                <a:solidFill>
                  <a:srgbClr val="0E163E"/>
                </a:solidFill>
                <a:latin typeface="Franklin Gothic Medium" panose="02020603050405020304" pitchFamily="2"/>
              </a:rPr>
              <a:t>serious mental illness, as evidenced by: </a:t>
            </a:r>
          </a:p>
          <a:p>
            <a:pPr marL="868680" marR="0" indent="228600" algn="l">
              <a:lnSpc>
                <a:spcPts val="2900"/>
              </a:lnSpc>
              <a:spcBef>
                <a:spcPts val="570"/>
              </a:spcBef>
              <a:spcAft>
                <a:spcPts val="0"/>
              </a:spcAft>
              <a:buFont typeface="Franklin Gothic Medium"/>
              <a:buChar char="l"/>
            </a:pPr>
            <a:r>
              <a:rPr lang="en-US" sz="2700" spc="40">
                <a:solidFill>
                  <a:srgbClr val="0E163E"/>
                </a:solidFill>
                <a:latin typeface="Franklin Gothic Medium" panose="02020603050405020304" pitchFamily="2"/>
              </a:rPr>
              <a:t>The person’s treatment history and recent acts or </a:t>
            </a:r>
          </a:p>
          <a:p>
            <a:pPr marL="0" marR="0" indent="0" algn="ctr">
              <a:lnSpc>
                <a:spcPts val="2900"/>
              </a:lnSpc>
              <a:spcBef>
                <a:spcPts val="15"/>
              </a:spcBef>
              <a:spcAft>
                <a:spcPts val="0"/>
              </a:spcAft>
            </a:pPr>
            <a:r>
              <a:rPr lang="en-US" sz="2700" spc="35">
                <a:solidFill>
                  <a:srgbClr val="0E163E"/>
                </a:solidFill>
                <a:latin typeface="Franklin Gothic Medium" panose="02020603050405020304" pitchFamily="2"/>
              </a:rPr>
              <a:t>omissions which constitute a danger of serious </a:t>
            </a:r>
          </a:p>
          <a:p>
            <a:pPr marL="1097280" marR="0" indent="0" algn="l">
              <a:lnSpc>
                <a:spcPts val="2900"/>
              </a:lnSpc>
              <a:spcBef>
                <a:spcPts val="0"/>
              </a:spcBef>
              <a:spcAft>
                <a:spcPts val="0"/>
              </a:spcAft>
            </a:pPr>
            <a:r>
              <a:rPr lang="en-US" sz="2700" spc="20">
                <a:solidFill>
                  <a:srgbClr val="0E163E"/>
                </a:solidFill>
                <a:latin typeface="Franklin Gothic Medium" panose="02020603050405020304" pitchFamily="2"/>
              </a:rPr>
              <a:t>physical injury for another individual </a:t>
            </a:r>
          </a:p>
          <a:p>
            <a:pPr marL="1371600" marR="0" indent="0" algn="l">
              <a:lnSpc>
                <a:spcPts val="2300"/>
              </a:lnSpc>
              <a:spcBef>
                <a:spcPts val="555"/>
              </a:spcBef>
              <a:spcAft>
                <a:spcPts val="0"/>
              </a:spcAft>
            </a:pPr>
            <a:r>
              <a:rPr lang="en-US" sz="2000" spc="30">
                <a:solidFill>
                  <a:srgbClr val="CA6C1D"/>
                </a:solidFill>
                <a:latin typeface="Courier New" panose="02020603050405020304" pitchFamily="3"/>
              </a:rPr>
              <a:t>o</a:t>
            </a:r>
            <a:r>
              <a:rPr lang="en-US" sz="2000" spc="30">
                <a:solidFill>
                  <a:srgbClr val="0E163E"/>
                </a:solidFill>
                <a:latin typeface="Franklin Gothic Medium" panose="02020603050405020304" pitchFamily="2"/>
              </a:rPr>
              <a:t> Such acts may include a recently expressed threat if the threat is </a:t>
            </a:r>
          </a:p>
          <a:p>
            <a:pPr marL="1645920" marR="0" indent="0" algn="l">
              <a:lnSpc>
                <a:spcPts val="2100"/>
              </a:lnSpc>
              <a:spcBef>
                <a:spcPts val="0"/>
              </a:spcBef>
              <a:spcAft>
                <a:spcPts val="0"/>
              </a:spcAft>
            </a:pPr>
            <a:r>
              <a:rPr lang="en-US" sz="2000" spc="20">
                <a:solidFill>
                  <a:srgbClr val="0E163E"/>
                </a:solidFill>
                <a:latin typeface="Franklin Gothic Medium" panose="02020603050405020304" pitchFamily="2"/>
              </a:rPr>
              <a:t>such that, if considered in light of its context or in light of the </a:t>
            </a:r>
          </a:p>
          <a:p>
            <a:pPr marL="1645920" marR="0" indent="0" algn="l">
              <a:lnSpc>
                <a:spcPts val="2100"/>
              </a:lnSpc>
              <a:spcBef>
                <a:spcPts val="0"/>
              </a:spcBef>
              <a:spcAft>
                <a:spcPts val="0"/>
              </a:spcAft>
            </a:pPr>
            <a:r>
              <a:rPr lang="en-US" sz="2000" spc="25">
                <a:solidFill>
                  <a:srgbClr val="0E163E"/>
                </a:solidFill>
                <a:latin typeface="Franklin Gothic Medium" panose="02020603050405020304" pitchFamily="2"/>
              </a:rPr>
              <a:t>person’s recent previous acts or omissions, it is substantially </a:t>
            </a:r>
          </a:p>
          <a:p>
            <a:pPr marL="1645920" marR="0" indent="0" algn="l">
              <a:lnSpc>
                <a:spcPts val="2100"/>
              </a:lnSpc>
              <a:spcBef>
                <a:spcPts val="25"/>
              </a:spcBef>
              <a:spcAft>
                <a:spcPts val="0"/>
              </a:spcAft>
            </a:pPr>
            <a:r>
              <a:rPr lang="en-US" sz="2000" spc="25">
                <a:solidFill>
                  <a:srgbClr val="0E163E"/>
                </a:solidFill>
                <a:latin typeface="Franklin Gothic Medium" panose="02020603050405020304" pitchFamily="2"/>
              </a:rPr>
              <a:t>supportive of an expectation that the threat will be carried out. </a:t>
            </a:r>
          </a:p>
          <a:p>
            <a:pPr marL="7452360" marR="0" indent="0" algn="l">
              <a:lnSpc>
                <a:spcPts val="2100"/>
              </a:lnSpc>
              <a:spcBef>
                <a:spcPts val="3170"/>
              </a:spcBef>
              <a:spcAft>
                <a:spcPts val="1655"/>
              </a:spcAft>
            </a:pPr>
            <a:r>
              <a:rPr lang="en-US" sz="2000" spc="5">
                <a:solidFill>
                  <a:srgbClr val="0E163E"/>
                </a:solidFill>
                <a:latin typeface="Franklin Gothic Medium" panose="02020603050405020304" pitchFamily="2"/>
              </a:rPr>
              <a:t>27A-1-1(6) </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25" name="Text Placeholder 42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MEDICAL LIMITATIONS OF HSC </a:t>
            </a:r>
          </a:p>
        </p:txBody>
      </p:sp>
      <p:sp>
        <p:nvSpPr>
          <p:cNvPr id="426" name="Text Placeholder 42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9545" rIns="0" bIns="0" anchor="t">
            <a:normAutofit fontScale="95000"/>
          </a:bodyPr>
          <a:lstStyle/>
          <a:p>
            <a:pPr marL="411480" marR="0" indent="0" algn="just">
              <a:lnSpc>
                <a:spcPts val="3400"/>
              </a:lnSpc>
              <a:spcAft>
                <a:spcPts val="0"/>
              </a:spcAft>
            </a:pPr>
            <a:r>
              <a:rPr lang="en-US" sz="3150" spc="50">
                <a:solidFill>
                  <a:srgbClr val="0E163E"/>
                </a:solidFill>
                <a:latin typeface="Franklin Gothic Medium" panose="02020603050405020304" pitchFamily="2"/>
              </a:rPr>
              <a:t>The individual must be medically stable to </a:t>
            </a:r>
          </a:p>
          <a:p>
            <a:pPr marL="411480" marR="0" indent="0" algn="just">
              <a:lnSpc>
                <a:spcPts val="3400"/>
              </a:lnSpc>
              <a:spcBef>
                <a:spcPts val="425"/>
              </a:spcBef>
              <a:spcAft>
                <a:spcPts val="0"/>
              </a:spcAft>
            </a:pPr>
            <a:r>
              <a:rPr lang="en-US" sz="3150" spc="25">
                <a:solidFill>
                  <a:srgbClr val="0E163E"/>
                </a:solidFill>
                <a:latin typeface="Franklin Gothic Medium" panose="02020603050405020304" pitchFamily="2"/>
              </a:rPr>
              <a:t>admit to HSC. </a:t>
            </a:r>
          </a:p>
          <a:p>
            <a:pPr marL="411480" marR="0" indent="0" algn="just">
              <a:lnSpc>
                <a:spcPts val="2800"/>
              </a:lnSpc>
              <a:spcBef>
                <a:spcPts val="5650"/>
              </a:spcBef>
              <a:spcAft>
                <a:spcPts val="0"/>
              </a:spcAft>
            </a:pPr>
            <a:r>
              <a:rPr lang="en-US" sz="2550" spc="45">
                <a:solidFill>
                  <a:srgbClr val="0E163E"/>
                </a:solidFill>
                <a:latin typeface="Franklin Gothic Medium" panose="02020603050405020304" pitchFamily="2"/>
              </a:rPr>
              <a:t>For the safety of the individual, if the medical needs </a:t>
            </a:r>
          </a:p>
          <a:p>
            <a:pPr marL="411480" marR="0" indent="0" algn="just">
              <a:lnSpc>
                <a:spcPts val="2800"/>
              </a:lnSpc>
              <a:spcBef>
                <a:spcPts val="365"/>
              </a:spcBef>
              <a:spcAft>
                <a:spcPts val="19700"/>
              </a:spcAft>
            </a:pPr>
            <a:r>
              <a:rPr lang="en-US" sz="2550" spc="40">
                <a:solidFill>
                  <a:srgbClr val="0E163E"/>
                </a:solidFill>
                <a:latin typeface="Franklin Gothic Medium" panose="02020603050405020304" pitchFamily="2"/>
              </a:rPr>
              <a:t>exceed HSC’s ability, the individual may not be admitted. </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29" name="Text Placeholder 42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5">
                <a:solidFill>
                  <a:srgbClr val="FFFFFF"/>
                </a:solidFill>
                <a:latin typeface="Franklin Gothic Medium" panose="02020603050405020304" pitchFamily="2"/>
              </a:rPr>
              <a:t>COMMON MEDICAL NEEDS THAT ARE </a:t>
            </a:r>
          </a:p>
          <a:p>
            <a:pPr marL="0" marR="0" indent="0" algn="ctr">
              <a:lnSpc>
                <a:spcPts val="3500"/>
              </a:lnSpc>
              <a:spcBef>
                <a:spcPts val="360"/>
              </a:spcBef>
              <a:spcAft>
                <a:spcPts val="1075"/>
              </a:spcAft>
            </a:pPr>
            <a:r>
              <a:rPr lang="en-US" sz="3100" b="1" spc="210">
                <a:solidFill>
                  <a:srgbClr val="FFFFFF"/>
                </a:solidFill>
                <a:latin typeface="Franklin Gothic Medium" panose="02020603050405020304" pitchFamily="2"/>
              </a:rPr>
              <a:t>NOT AVAILABLE OR LIMITED AT HSC </a:t>
            </a:r>
          </a:p>
        </p:txBody>
      </p:sp>
      <p:sp>
        <p:nvSpPr>
          <p:cNvPr id="430" name="Text Placeholder 42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4935" rIns="0" bIns="0" anchor="t">
            <a:normAutofit fontScale="95000"/>
          </a:bodyPr>
          <a:lstStyle/>
          <a:p>
            <a:pPr marL="320040" marR="0" indent="0" algn="just">
              <a:lnSpc>
                <a:spcPts val="2300"/>
              </a:lnSpc>
              <a:spcAft>
                <a:spcPts val="0"/>
              </a:spcAft>
            </a:pPr>
            <a:r>
              <a:rPr lang="en-US" sz="2150" spc="175">
                <a:solidFill>
                  <a:srgbClr val="0E163E"/>
                </a:solidFill>
                <a:latin typeface="Franklin Gothic Medium" panose="02020603050405020304" pitchFamily="2"/>
              </a:rPr>
              <a:t>HSC has limited access to X-Rays. </a:t>
            </a:r>
          </a:p>
          <a:p>
            <a:pPr marL="320040" marR="0" indent="0" algn="just">
              <a:lnSpc>
                <a:spcPts val="2400"/>
              </a:lnSpc>
              <a:spcBef>
                <a:spcPts val="4000"/>
              </a:spcBef>
              <a:spcAft>
                <a:spcPts val="0"/>
              </a:spcAft>
            </a:pPr>
            <a:r>
              <a:rPr lang="en-US" sz="2150" spc="180">
                <a:solidFill>
                  <a:srgbClr val="0E163E"/>
                </a:solidFill>
                <a:latin typeface="Franklin Gothic Medium" panose="02020603050405020304" pitchFamily="2"/>
              </a:rPr>
              <a:t>HSC can only utilize portable oxygen. </a:t>
            </a:r>
          </a:p>
          <a:p>
            <a:pPr marL="320040" marR="0" indent="0" algn="just">
              <a:lnSpc>
                <a:spcPts val="2400"/>
              </a:lnSpc>
              <a:spcBef>
                <a:spcPts val="3980"/>
              </a:spcBef>
              <a:spcAft>
                <a:spcPts val="0"/>
              </a:spcAft>
            </a:pPr>
            <a:r>
              <a:rPr lang="en-US" sz="2150" spc="180">
                <a:solidFill>
                  <a:srgbClr val="0E163E"/>
                </a:solidFill>
                <a:latin typeface="Franklin Gothic Medium" panose="02020603050405020304" pitchFamily="2"/>
              </a:rPr>
              <a:t>The following are not available at HSC: </a:t>
            </a:r>
          </a:p>
          <a:p>
            <a:pPr marL="640080" marR="0" indent="137160" algn="just">
              <a:lnSpc>
                <a:spcPts val="2200"/>
              </a:lnSpc>
              <a:spcBef>
                <a:spcPts val="960"/>
              </a:spcBef>
              <a:spcAft>
                <a:spcPts val="0"/>
              </a:spcAft>
              <a:buFont typeface="Franklin Gothic Medium"/>
              <a:buChar char="l"/>
            </a:pPr>
            <a:r>
              <a:rPr lang="en-US" sz="2150" spc="145">
                <a:solidFill>
                  <a:srgbClr val="0E163E"/>
                </a:solidFill>
                <a:latin typeface="Franklin Gothic Medium" panose="02020603050405020304" pitchFamily="2"/>
              </a:rPr>
              <a:t>Cardiac monitoring </a:t>
            </a:r>
          </a:p>
          <a:p>
            <a:pPr marL="640080" marR="0" indent="137160" algn="just">
              <a:lnSpc>
                <a:spcPts val="2200"/>
              </a:lnSpc>
              <a:spcBef>
                <a:spcPts val="960"/>
              </a:spcBef>
              <a:spcAft>
                <a:spcPts val="0"/>
              </a:spcAft>
              <a:buFont typeface="Franklin Gothic Medium"/>
              <a:buChar char="l"/>
            </a:pPr>
            <a:r>
              <a:rPr lang="en-US" sz="2150" spc="145">
                <a:solidFill>
                  <a:srgbClr val="0E163E"/>
                </a:solidFill>
                <a:latin typeface="Franklin Gothic Medium" panose="02020603050405020304" pitchFamily="2"/>
              </a:rPr>
              <a:t>IV Potassium Replacement Therapy </a:t>
            </a:r>
          </a:p>
          <a:p>
            <a:pPr marL="640080" marR="0" indent="137160" algn="just">
              <a:lnSpc>
                <a:spcPts val="2200"/>
              </a:lnSpc>
              <a:spcBef>
                <a:spcPts val="985"/>
              </a:spcBef>
              <a:spcAft>
                <a:spcPts val="0"/>
              </a:spcAft>
              <a:buFont typeface="Franklin Gothic Medium"/>
              <a:buChar char="l"/>
            </a:pPr>
            <a:r>
              <a:rPr lang="en-US" sz="2150" spc="145">
                <a:solidFill>
                  <a:srgbClr val="0E163E"/>
                </a:solidFill>
                <a:latin typeface="Franklin Gothic Medium" panose="02020603050405020304" pitchFamily="2"/>
              </a:rPr>
              <a:t>IV Antiarrhythmic Medication Therapy </a:t>
            </a:r>
          </a:p>
          <a:p>
            <a:pPr marL="640080" marR="0" indent="137160" algn="just">
              <a:lnSpc>
                <a:spcPts val="2200"/>
              </a:lnSpc>
              <a:spcBef>
                <a:spcPts val="985"/>
              </a:spcBef>
              <a:spcAft>
                <a:spcPts val="0"/>
              </a:spcAft>
              <a:buFont typeface="Franklin Gothic Medium"/>
              <a:buChar char="l"/>
            </a:pPr>
            <a:r>
              <a:rPr lang="en-US" sz="2150" spc="140">
                <a:solidFill>
                  <a:srgbClr val="0E163E"/>
                </a:solidFill>
                <a:latin typeface="Franklin Gothic Medium" panose="02020603050405020304" pitchFamily="2"/>
              </a:rPr>
              <a:t>Drug and/or Alcohol Detox </a:t>
            </a:r>
          </a:p>
          <a:p>
            <a:pPr marL="640080" marR="0" indent="137160" algn="just">
              <a:lnSpc>
                <a:spcPts val="2200"/>
              </a:lnSpc>
              <a:spcBef>
                <a:spcPts val="965"/>
              </a:spcBef>
              <a:spcAft>
                <a:spcPts val="0"/>
              </a:spcAft>
              <a:buFont typeface="Franklin Gothic Medium"/>
              <a:buChar char="l"/>
            </a:pPr>
            <a:r>
              <a:rPr lang="en-US" sz="2150" spc="145">
                <a:solidFill>
                  <a:srgbClr val="0E163E"/>
                </a:solidFill>
                <a:latin typeface="Franklin Gothic Medium" panose="02020603050405020304" pitchFamily="2"/>
              </a:rPr>
              <a:t>Burn Treatment </a:t>
            </a:r>
          </a:p>
          <a:p>
            <a:pPr marL="640080" marR="0" indent="137160" algn="just">
              <a:lnSpc>
                <a:spcPts val="2200"/>
              </a:lnSpc>
              <a:spcBef>
                <a:spcPts val="985"/>
              </a:spcBef>
              <a:spcAft>
                <a:spcPts val="0"/>
              </a:spcAft>
              <a:buFont typeface="Franklin Gothic Medium"/>
              <a:buChar char="l"/>
            </a:pPr>
            <a:r>
              <a:rPr lang="en-US" sz="2150" spc="150">
                <a:solidFill>
                  <a:srgbClr val="0E163E"/>
                </a:solidFill>
                <a:latin typeface="Franklin Gothic Medium" panose="02020603050405020304" pitchFamily="2"/>
              </a:rPr>
              <a:t>Post-Operative Chest Tubes </a:t>
            </a:r>
          </a:p>
          <a:p>
            <a:pPr marL="640080" marR="0" indent="137160" algn="just">
              <a:lnSpc>
                <a:spcPts val="2200"/>
              </a:lnSpc>
              <a:spcBef>
                <a:spcPts val="990"/>
              </a:spcBef>
              <a:spcAft>
                <a:spcPts val="1680"/>
              </a:spcAft>
              <a:buFont typeface="Franklin Gothic Medium"/>
              <a:buChar char="l"/>
            </a:pPr>
            <a:r>
              <a:rPr lang="en-US" sz="2150" spc="165">
                <a:solidFill>
                  <a:srgbClr val="0E163E"/>
                </a:solidFill>
                <a:latin typeface="Franklin Gothic Medium" panose="02020603050405020304" pitchFamily="2"/>
              </a:rPr>
              <a:t>CT Scans </a:t>
            </a: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33" name="Text Placeholder 43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2900"/>
              </a:lnSpc>
              <a:spcAft>
                <a:spcPts val="0"/>
              </a:spcAft>
            </a:pPr>
            <a:r>
              <a:rPr lang="en-US" sz="2750" spc="200">
                <a:solidFill>
                  <a:srgbClr val="FFFFFF"/>
                </a:solidFill>
                <a:latin typeface="Franklin Gothic Medium" panose="02020603050405020304" pitchFamily="2"/>
              </a:rPr>
              <a:t>EXAMPLES OF MEDICAL PROBLEMS THAT </a:t>
            </a:r>
          </a:p>
          <a:p>
            <a:pPr marL="0" marR="0" indent="0" algn="ctr">
              <a:lnSpc>
                <a:spcPts val="2900"/>
              </a:lnSpc>
              <a:spcBef>
                <a:spcPts val="485"/>
              </a:spcBef>
              <a:spcAft>
                <a:spcPts val="1725"/>
              </a:spcAft>
            </a:pPr>
            <a:r>
              <a:rPr lang="en-US" sz="2750" spc="200">
                <a:solidFill>
                  <a:srgbClr val="FFFFFF"/>
                </a:solidFill>
                <a:latin typeface="Franklin Gothic Medium" panose="02020603050405020304" pitchFamily="2"/>
              </a:rPr>
              <a:t>MASQUERADE AS PSYCHIATRIC ILLNESSES </a:t>
            </a:r>
          </a:p>
        </p:txBody>
      </p:sp>
      <p:sp>
        <p:nvSpPr>
          <p:cNvPr id="434" name="Text Placeholder 433"/>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42240" rIns="0" bIns="0" anchor="t">
            <a:normAutofit fontScale="95000"/>
          </a:bodyPr>
          <a:lstStyle/>
          <a:p>
            <a:pPr marL="411480" marR="0" indent="137160" algn="just">
              <a:lnSpc>
                <a:spcPts val="2400"/>
              </a:lnSpc>
              <a:spcAft>
                <a:spcPts val="0"/>
              </a:spcAft>
              <a:buFont typeface="Franklin Gothic Medium"/>
              <a:buChar char="l"/>
            </a:pPr>
            <a:r>
              <a:rPr lang="en-US" sz="2350" spc="75">
                <a:solidFill>
                  <a:srgbClr val="0E163E"/>
                </a:solidFill>
                <a:latin typeface="Franklin Gothic Medium" panose="02020603050405020304" pitchFamily="2"/>
              </a:rPr>
              <a:t>Delirium </a:t>
            </a:r>
          </a:p>
          <a:p>
            <a:pPr marL="411480" marR="0" indent="228600" algn="just">
              <a:lnSpc>
                <a:spcPts val="2400"/>
              </a:lnSpc>
              <a:spcBef>
                <a:spcPts val="800"/>
              </a:spcBef>
              <a:spcAft>
                <a:spcPts val="0"/>
              </a:spcAft>
              <a:buFont typeface="Franklin Gothic Medium"/>
              <a:buChar char="l"/>
            </a:pPr>
            <a:r>
              <a:rPr lang="en-US" sz="2350" spc="25">
                <a:solidFill>
                  <a:srgbClr val="0E163E"/>
                </a:solidFill>
                <a:latin typeface="Franklin Gothic Medium" panose="02020603050405020304" pitchFamily="2"/>
              </a:rPr>
              <a:t>Intoxication of any kind </a:t>
            </a:r>
          </a:p>
          <a:p>
            <a:pPr marL="411480" marR="0" indent="228600" algn="just">
              <a:lnSpc>
                <a:spcPts val="2400"/>
              </a:lnSpc>
              <a:spcBef>
                <a:spcPts val="785"/>
              </a:spcBef>
              <a:spcAft>
                <a:spcPts val="0"/>
              </a:spcAft>
              <a:buFont typeface="Franklin Gothic Medium"/>
              <a:buChar char="l"/>
            </a:pPr>
            <a:r>
              <a:rPr lang="en-US" sz="2350" spc="50">
                <a:solidFill>
                  <a:srgbClr val="0E163E"/>
                </a:solidFill>
                <a:latin typeface="Franklin Gothic Medium" panose="02020603050405020304" pitchFamily="2"/>
              </a:rPr>
              <a:t>Drug overdose, can be as simple as an antihistamine </a:t>
            </a:r>
          </a:p>
          <a:p>
            <a:pPr marL="411480" marR="0" indent="228600" algn="just">
              <a:lnSpc>
                <a:spcPts val="2400"/>
              </a:lnSpc>
              <a:spcBef>
                <a:spcPts val="760"/>
              </a:spcBef>
              <a:spcAft>
                <a:spcPts val="0"/>
              </a:spcAft>
              <a:buFont typeface="Franklin Gothic Medium"/>
              <a:buChar char="l"/>
            </a:pPr>
            <a:r>
              <a:rPr lang="en-US" sz="2350" spc="40">
                <a:solidFill>
                  <a:srgbClr val="0E163E"/>
                </a:solidFill>
                <a:latin typeface="Franklin Gothic Medium" panose="02020603050405020304" pitchFamily="2"/>
              </a:rPr>
              <a:t>Any infection, even a simple Urinary Tract Infection (UTI) </a:t>
            </a:r>
          </a:p>
          <a:p>
            <a:pPr marL="411480" marR="0" indent="228600" algn="just">
              <a:lnSpc>
                <a:spcPts val="2400"/>
              </a:lnSpc>
              <a:spcBef>
                <a:spcPts val="790"/>
              </a:spcBef>
              <a:spcAft>
                <a:spcPts val="0"/>
              </a:spcAft>
              <a:buFont typeface="Franklin Gothic Medium"/>
              <a:buChar char="l"/>
            </a:pPr>
            <a:r>
              <a:rPr lang="en-US" sz="2350" spc="30">
                <a:solidFill>
                  <a:srgbClr val="0E163E"/>
                </a:solidFill>
                <a:latin typeface="Franklin Gothic Medium" panose="02020603050405020304" pitchFamily="2"/>
              </a:rPr>
              <a:t>Electrolyte imbalance </a:t>
            </a:r>
          </a:p>
          <a:p>
            <a:pPr marL="411480" marR="0" indent="137160" algn="just">
              <a:lnSpc>
                <a:spcPts val="2400"/>
              </a:lnSpc>
              <a:spcBef>
                <a:spcPts val="785"/>
              </a:spcBef>
              <a:spcAft>
                <a:spcPts val="0"/>
              </a:spcAft>
              <a:buFont typeface="Franklin Gothic Medium"/>
              <a:buChar char="l"/>
            </a:pPr>
            <a:r>
              <a:rPr lang="en-US" sz="2350" spc="70">
                <a:solidFill>
                  <a:srgbClr val="0E163E"/>
                </a:solidFill>
                <a:latin typeface="Franklin Gothic Medium" panose="02020603050405020304" pitchFamily="2"/>
              </a:rPr>
              <a:t>Thyroid problems </a:t>
            </a:r>
          </a:p>
          <a:p>
            <a:pPr marL="411480" marR="0" indent="228600" algn="just">
              <a:lnSpc>
                <a:spcPts val="2400"/>
              </a:lnSpc>
              <a:spcBef>
                <a:spcPts val="785"/>
              </a:spcBef>
              <a:spcAft>
                <a:spcPts val="0"/>
              </a:spcAft>
              <a:buFont typeface="Franklin Gothic Medium"/>
              <a:buChar char="l"/>
            </a:pPr>
            <a:r>
              <a:rPr lang="en-US" sz="2350" spc="35">
                <a:solidFill>
                  <a:srgbClr val="0E163E"/>
                </a:solidFill>
                <a:latin typeface="Franklin Gothic Medium" panose="02020603050405020304" pitchFamily="2"/>
              </a:rPr>
              <a:t>Seizure aftermath </a:t>
            </a:r>
          </a:p>
          <a:p>
            <a:pPr marL="411480" marR="0" indent="228600" algn="just">
              <a:lnSpc>
                <a:spcPts val="2400"/>
              </a:lnSpc>
              <a:spcBef>
                <a:spcPts val="795"/>
              </a:spcBef>
              <a:spcAft>
                <a:spcPts val="0"/>
              </a:spcAft>
              <a:buFont typeface="Franklin Gothic Medium"/>
              <a:buChar char="l"/>
            </a:pPr>
            <a:r>
              <a:rPr lang="en-US" sz="2350" spc="30">
                <a:solidFill>
                  <a:srgbClr val="0E163E"/>
                </a:solidFill>
                <a:latin typeface="Franklin Gothic Medium" panose="02020603050405020304" pitchFamily="2"/>
              </a:rPr>
              <a:t>Liver or kidney failure </a:t>
            </a:r>
          </a:p>
          <a:p>
            <a:pPr marL="411480" marR="0" indent="228600" algn="just">
              <a:lnSpc>
                <a:spcPts val="2400"/>
              </a:lnSpc>
              <a:spcBef>
                <a:spcPts val="785"/>
              </a:spcBef>
              <a:spcAft>
                <a:spcPts val="0"/>
              </a:spcAft>
              <a:buFont typeface="Franklin Gothic Medium"/>
              <a:buChar char="l"/>
            </a:pPr>
            <a:r>
              <a:rPr lang="en-US" sz="2350" spc="35">
                <a:solidFill>
                  <a:srgbClr val="0E163E"/>
                </a:solidFill>
                <a:latin typeface="Franklin Gothic Medium" panose="02020603050405020304" pitchFamily="2"/>
              </a:rPr>
              <a:t>Head trauma or stroke </a:t>
            </a:r>
          </a:p>
          <a:p>
            <a:pPr marL="411480" marR="0" indent="228600" algn="just">
              <a:lnSpc>
                <a:spcPts val="2400"/>
              </a:lnSpc>
              <a:spcBef>
                <a:spcPts val="800"/>
              </a:spcBef>
              <a:spcAft>
                <a:spcPts val="0"/>
              </a:spcAft>
              <a:buFont typeface="Franklin Gothic Medium"/>
              <a:buChar char="l"/>
            </a:pPr>
            <a:r>
              <a:rPr lang="en-US" sz="2350" spc="20">
                <a:solidFill>
                  <a:srgbClr val="0E163E"/>
                </a:solidFill>
                <a:latin typeface="Franklin Gothic Medium" panose="02020603050405020304" pitchFamily="2"/>
              </a:rPr>
              <a:t>Dehydration </a:t>
            </a:r>
          </a:p>
          <a:p>
            <a:pPr marL="411480" marR="0" indent="228600" algn="just">
              <a:lnSpc>
                <a:spcPts val="2400"/>
              </a:lnSpc>
              <a:spcBef>
                <a:spcPts val="785"/>
              </a:spcBef>
              <a:spcAft>
                <a:spcPts val="4525"/>
              </a:spcAft>
              <a:buFont typeface="Franklin Gothic Medium"/>
              <a:buChar char="l"/>
            </a:pPr>
            <a:r>
              <a:rPr lang="en-US" sz="2350" spc="35">
                <a:solidFill>
                  <a:srgbClr val="0E163E"/>
                </a:solidFill>
                <a:latin typeface="Franklin Gothic Medium" panose="02020603050405020304" pitchFamily="2"/>
              </a:rPr>
              <a:t>Side effects of medication </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37" name="Text Placeholder 43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45">
                <a:solidFill>
                  <a:srgbClr val="FFFFFF"/>
                </a:solidFill>
                <a:latin typeface="Franklin Gothic Medium" panose="02020603050405020304" pitchFamily="2"/>
              </a:rPr>
              <a:t>DELIRIUM </a:t>
            </a:r>
          </a:p>
        </p:txBody>
      </p:sp>
      <p:sp>
        <p:nvSpPr>
          <p:cNvPr id="438" name="Text Placeholder 437"/>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220345" rIns="0" bIns="0" anchor="t">
            <a:normAutofit fontScale="95000"/>
          </a:bodyPr>
          <a:lstStyle/>
          <a:p>
            <a:pPr marL="411480" marR="0" indent="182880" algn="just">
              <a:lnSpc>
                <a:spcPts val="2800"/>
              </a:lnSpc>
              <a:spcAft>
                <a:spcPts val="0"/>
              </a:spcAft>
              <a:buFont typeface="Franklin Gothic Medium"/>
              <a:buChar char="l"/>
            </a:pPr>
            <a:r>
              <a:rPr lang="en-US" sz="2750" spc="195">
                <a:solidFill>
                  <a:srgbClr val="0E163E"/>
                </a:solidFill>
                <a:latin typeface="Franklin Gothic Medium" panose="02020603050405020304" pitchFamily="2"/>
              </a:rPr>
              <a:t>Medical diagnosis that will present with </a:t>
            </a:r>
          </a:p>
          <a:p>
            <a:pPr marL="594360" marR="0" indent="0" algn="just">
              <a:lnSpc>
                <a:spcPts val="3000"/>
              </a:lnSpc>
              <a:spcBef>
                <a:spcPts val="365"/>
              </a:spcBef>
              <a:spcAft>
                <a:spcPts val="0"/>
              </a:spcAft>
            </a:pPr>
            <a:r>
              <a:rPr lang="en-US" sz="2750" spc="160">
                <a:solidFill>
                  <a:srgbClr val="0E163E"/>
                </a:solidFill>
                <a:latin typeface="Franklin Gothic Medium" panose="02020603050405020304" pitchFamily="2"/>
              </a:rPr>
              <a:t>psychiatric symptoms. </a:t>
            </a:r>
          </a:p>
          <a:p>
            <a:pPr marL="411480" marR="0" indent="182880" algn="just">
              <a:lnSpc>
                <a:spcPts val="2800"/>
              </a:lnSpc>
              <a:spcBef>
                <a:spcPts val="1260"/>
              </a:spcBef>
              <a:spcAft>
                <a:spcPts val="0"/>
              </a:spcAft>
              <a:buFont typeface="Franklin Gothic Medium"/>
              <a:buChar char="l"/>
            </a:pPr>
            <a:r>
              <a:rPr lang="en-US" sz="2750" spc="195">
                <a:solidFill>
                  <a:srgbClr val="0E163E"/>
                </a:solidFill>
                <a:latin typeface="Franklin Gothic Medium" panose="02020603050405020304" pitchFamily="2"/>
              </a:rPr>
              <a:t>This is NOT a mental illness and is not treated </a:t>
            </a:r>
          </a:p>
          <a:p>
            <a:pPr marL="594360" marR="0" indent="0" algn="just">
              <a:lnSpc>
                <a:spcPts val="3000"/>
              </a:lnSpc>
              <a:spcBef>
                <a:spcPts val="395"/>
              </a:spcBef>
              <a:spcAft>
                <a:spcPts val="0"/>
              </a:spcAft>
            </a:pPr>
            <a:r>
              <a:rPr lang="en-US" sz="2750" spc="185">
                <a:solidFill>
                  <a:srgbClr val="0E163E"/>
                </a:solidFill>
                <a:latin typeface="Franklin Gothic Medium" panose="02020603050405020304" pitchFamily="2"/>
              </a:rPr>
              <a:t>in a psychiatric hospital or with psychiatric </a:t>
            </a:r>
          </a:p>
          <a:p>
            <a:pPr marL="594360" marR="0" indent="0" algn="just">
              <a:lnSpc>
                <a:spcPts val="3000"/>
              </a:lnSpc>
              <a:spcBef>
                <a:spcPts val="390"/>
              </a:spcBef>
              <a:spcAft>
                <a:spcPts val="0"/>
              </a:spcAft>
            </a:pPr>
            <a:r>
              <a:rPr lang="en-US" sz="2750" spc="145">
                <a:solidFill>
                  <a:srgbClr val="0E163E"/>
                </a:solidFill>
                <a:latin typeface="Franklin Gothic Medium" panose="02020603050405020304" pitchFamily="2"/>
              </a:rPr>
              <a:t>medications. </a:t>
            </a:r>
          </a:p>
          <a:p>
            <a:pPr marL="411480" marR="0" indent="182880" algn="just">
              <a:lnSpc>
                <a:spcPts val="2800"/>
              </a:lnSpc>
              <a:spcBef>
                <a:spcPts val="1260"/>
              </a:spcBef>
              <a:spcAft>
                <a:spcPts val="0"/>
              </a:spcAft>
              <a:buFont typeface="Franklin Gothic Medium"/>
              <a:buChar char="l"/>
            </a:pPr>
            <a:r>
              <a:rPr lang="en-US" sz="2750" spc="195">
                <a:solidFill>
                  <a:srgbClr val="0E163E"/>
                </a:solidFill>
                <a:latin typeface="Franklin Gothic Medium" panose="02020603050405020304" pitchFamily="2"/>
              </a:rPr>
              <a:t>Delirium is common and frequently </a:t>
            </a:r>
          </a:p>
          <a:p>
            <a:pPr marL="594360" marR="0" indent="0" algn="just">
              <a:lnSpc>
                <a:spcPts val="3000"/>
              </a:lnSpc>
              <a:spcBef>
                <a:spcPts val="390"/>
              </a:spcBef>
              <a:spcAft>
                <a:spcPts val="0"/>
              </a:spcAft>
            </a:pPr>
            <a:r>
              <a:rPr lang="en-US" sz="2750" spc="150">
                <a:solidFill>
                  <a:srgbClr val="0E163E"/>
                </a:solidFill>
                <a:latin typeface="Franklin Gothic Medium" panose="02020603050405020304" pitchFamily="2"/>
              </a:rPr>
              <a:t>misdiagnosed </a:t>
            </a:r>
          </a:p>
          <a:p>
            <a:pPr marL="411480" marR="0" indent="182880" algn="just">
              <a:lnSpc>
                <a:spcPts val="2800"/>
              </a:lnSpc>
              <a:spcBef>
                <a:spcPts val="1235"/>
              </a:spcBef>
              <a:spcAft>
                <a:spcPts val="0"/>
              </a:spcAft>
              <a:buFont typeface="Franklin Gothic Medium"/>
              <a:buChar char="l"/>
            </a:pPr>
            <a:r>
              <a:rPr lang="en-US" sz="2750" spc="200">
                <a:solidFill>
                  <a:srgbClr val="0E163E"/>
                </a:solidFill>
                <a:latin typeface="Franklin Gothic Medium" panose="02020603050405020304" pitchFamily="2"/>
              </a:rPr>
              <a:t>If untreated, can result in permanent brain </a:t>
            </a:r>
          </a:p>
          <a:p>
            <a:pPr marL="594360" marR="0" indent="0" algn="just">
              <a:lnSpc>
                <a:spcPts val="3000"/>
              </a:lnSpc>
              <a:spcBef>
                <a:spcPts val="395"/>
              </a:spcBef>
              <a:spcAft>
                <a:spcPts val="6265"/>
              </a:spcAft>
            </a:pPr>
            <a:r>
              <a:rPr lang="en-US" sz="2750" spc="175">
                <a:solidFill>
                  <a:srgbClr val="0E163E"/>
                </a:solidFill>
                <a:latin typeface="Franklin Gothic Medium" panose="02020603050405020304" pitchFamily="2"/>
              </a:rPr>
              <a:t>damage or even death </a:t>
            </a: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41" name="Text Placeholder 44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140">
                <a:solidFill>
                  <a:srgbClr val="FFFFFF"/>
                </a:solidFill>
                <a:latin typeface="Franklin Gothic Medium" panose="02020603050405020304" pitchFamily="2"/>
              </a:rPr>
              <a:t>HOW TO TELL IF IT’S DELIRIUM VS </a:t>
            </a:r>
          </a:p>
          <a:p>
            <a:pPr marL="0" marR="0" indent="0" algn="ctr">
              <a:lnSpc>
                <a:spcPts val="3900"/>
              </a:lnSpc>
              <a:spcBef>
                <a:spcPts val="400"/>
              </a:spcBef>
              <a:spcAft>
                <a:spcPts val="605"/>
              </a:spcAft>
            </a:pPr>
            <a:r>
              <a:rPr lang="en-US" sz="3500" b="1" spc="80">
                <a:solidFill>
                  <a:srgbClr val="FFFFFF"/>
                </a:solidFill>
                <a:latin typeface="Franklin Gothic Medium" panose="02020603050405020304" pitchFamily="2"/>
              </a:rPr>
              <a:t>PSYCHIATRIC </a:t>
            </a:r>
          </a:p>
        </p:txBody>
      </p:sp>
      <p:sp>
        <p:nvSpPr>
          <p:cNvPr id="442" name="Text Placeholder 44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9380" rIns="0" bIns="0" anchor="t">
            <a:normAutofit fontScale="95000"/>
          </a:bodyPr>
          <a:lstStyle/>
          <a:p>
            <a:pPr marL="411480" marR="0" indent="0" algn="l">
              <a:lnSpc>
                <a:spcPts val="3000"/>
              </a:lnSpc>
              <a:spcAft>
                <a:spcPts val="0"/>
              </a:spcAft>
            </a:pPr>
            <a:r>
              <a:rPr lang="en-US" sz="2750" spc="60">
                <a:solidFill>
                  <a:srgbClr val="0E163E"/>
                </a:solidFill>
                <a:latin typeface="Franklin Gothic Medium" panose="02020603050405020304" pitchFamily="2"/>
              </a:rPr>
              <a:t>Delirium (Medical Cause of Abnormal Behavior) </a:t>
            </a:r>
          </a:p>
          <a:p>
            <a:pPr marL="731520" marR="0" indent="137160" algn="l">
              <a:lnSpc>
                <a:spcPts val="2600"/>
              </a:lnSpc>
              <a:spcBef>
                <a:spcPts val="895"/>
              </a:spcBef>
              <a:spcAft>
                <a:spcPts val="0"/>
              </a:spcAft>
              <a:buFont typeface="Franklin Gothic Medium"/>
              <a:buChar char="l"/>
            </a:pPr>
            <a:r>
              <a:rPr lang="en-US" sz="2550" spc="55">
                <a:solidFill>
                  <a:srgbClr val="0E163E"/>
                </a:solidFill>
                <a:latin typeface="Franklin Gothic Medium" panose="02020603050405020304" pitchFamily="2"/>
              </a:rPr>
              <a:t>Sudden global intellectual impairment </a:t>
            </a:r>
          </a:p>
          <a:p>
            <a:pPr marL="1280160" marR="0" indent="182880" algn="l">
              <a:lnSpc>
                <a:spcPts val="1900"/>
              </a:lnSpc>
              <a:spcBef>
                <a:spcPts val="635"/>
              </a:spcBef>
              <a:spcAft>
                <a:spcPts val="0"/>
              </a:spcAft>
              <a:buFont typeface="Franklin Gothic Medium"/>
              <a:buChar char="l"/>
            </a:pPr>
            <a:r>
              <a:rPr lang="en-US" sz="1900" spc="20">
                <a:solidFill>
                  <a:srgbClr val="0E163E"/>
                </a:solidFill>
                <a:latin typeface="Franklin Gothic Medium" panose="02020603050405020304" pitchFamily="2"/>
              </a:rPr>
              <a:t>Dramatic changes from baseline or normal behavior </a:t>
            </a:r>
          </a:p>
          <a:p>
            <a:pPr marL="731520" marR="0" indent="137160" algn="l">
              <a:lnSpc>
                <a:spcPts val="2600"/>
              </a:lnSpc>
              <a:spcBef>
                <a:spcPts val="810"/>
              </a:spcBef>
              <a:spcAft>
                <a:spcPts val="0"/>
              </a:spcAft>
              <a:buFont typeface="Franklin Gothic Medium"/>
              <a:buChar char="l"/>
            </a:pPr>
            <a:r>
              <a:rPr lang="en-US" sz="2550" spc="65">
                <a:solidFill>
                  <a:srgbClr val="0E163E"/>
                </a:solidFill>
                <a:latin typeface="Franklin Gothic Medium" panose="02020603050405020304" pitchFamily="2"/>
              </a:rPr>
              <a:t>Onsets within days or even hours </a:t>
            </a:r>
          </a:p>
          <a:p>
            <a:pPr marL="731520" marR="0" indent="137160" algn="l">
              <a:lnSpc>
                <a:spcPts val="2600"/>
              </a:lnSpc>
              <a:spcBef>
                <a:spcPts val="855"/>
              </a:spcBef>
              <a:spcAft>
                <a:spcPts val="0"/>
              </a:spcAft>
              <a:buFont typeface="Franklin Gothic Medium"/>
              <a:buChar char="l"/>
            </a:pPr>
            <a:r>
              <a:rPr lang="en-US" sz="2550" spc="60">
                <a:solidFill>
                  <a:srgbClr val="0E163E"/>
                </a:solidFill>
                <a:latin typeface="Franklin Gothic Medium" panose="02020603050405020304" pitchFamily="2"/>
              </a:rPr>
              <a:t>Behavior fluctuates throughout the day </a:t>
            </a:r>
          </a:p>
          <a:p>
            <a:pPr marL="1280160" marR="0" indent="182880" algn="l">
              <a:lnSpc>
                <a:spcPts val="1900"/>
              </a:lnSpc>
              <a:spcBef>
                <a:spcPts val="610"/>
              </a:spcBef>
              <a:spcAft>
                <a:spcPts val="0"/>
              </a:spcAft>
              <a:buFont typeface="Franklin Gothic Medium"/>
              <a:buChar char="l"/>
            </a:pPr>
            <a:r>
              <a:rPr lang="en-US" sz="1900" spc="10">
                <a:solidFill>
                  <a:srgbClr val="0E163E"/>
                </a:solidFill>
                <a:latin typeface="Franklin Gothic Medium" panose="02020603050405020304" pitchFamily="2"/>
              </a:rPr>
              <a:t>Often getting worse at night </a:t>
            </a:r>
          </a:p>
          <a:p>
            <a:pPr marL="411480" marR="0" indent="0" algn="l">
              <a:lnSpc>
                <a:spcPts val="3000"/>
              </a:lnSpc>
              <a:spcBef>
                <a:spcPts val="3175"/>
              </a:spcBef>
              <a:spcAft>
                <a:spcPts val="0"/>
              </a:spcAft>
            </a:pPr>
            <a:r>
              <a:rPr lang="en-US" sz="2750" spc="45">
                <a:solidFill>
                  <a:srgbClr val="0E163E"/>
                </a:solidFill>
                <a:latin typeface="Franklin Gothic Medium" panose="02020603050405020304" pitchFamily="2"/>
              </a:rPr>
              <a:t>Psychiatric Cause of Abnormal Behavior </a:t>
            </a:r>
          </a:p>
          <a:p>
            <a:pPr marL="731520" marR="0" indent="137160" algn="l">
              <a:lnSpc>
                <a:spcPts val="2600"/>
              </a:lnSpc>
              <a:spcBef>
                <a:spcPts val="880"/>
              </a:spcBef>
              <a:spcAft>
                <a:spcPts val="0"/>
              </a:spcAft>
              <a:buFont typeface="Franklin Gothic Medium"/>
              <a:buChar char="l"/>
            </a:pPr>
            <a:r>
              <a:rPr lang="en-US" sz="2550" spc="85">
                <a:solidFill>
                  <a:srgbClr val="0E163E"/>
                </a:solidFill>
                <a:latin typeface="Franklin Gothic Medium" panose="02020603050405020304" pitchFamily="2"/>
              </a:rPr>
              <a:t>Gradual onset </a:t>
            </a:r>
          </a:p>
          <a:p>
            <a:pPr marL="731520" marR="0" indent="137160" algn="l">
              <a:lnSpc>
                <a:spcPts val="2600"/>
              </a:lnSpc>
              <a:spcBef>
                <a:spcPts val="860"/>
              </a:spcBef>
              <a:spcAft>
                <a:spcPts val="0"/>
              </a:spcAft>
              <a:buFont typeface="Franklin Gothic Medium"/>
              <a:buChar char="l"/>
            </a:pPr>
            <a:r>
              <a:rPr lang="en-US" sz="2550" spc="65">
                <a:solidFill>
                  <a:srgbClr val="0E163E"/>
                </a:solidFill>
                <a:latin typeface="Franklin Gothic Medium" panose="02020603050405020304" pitchFamily="2"/>
              </a:rPr>
              <a:t>Onsets within weeks or months </a:t>
            </a:r>
          </a:p>
          <a:p>
            <a:pPr marL="731520" marR="0" indent="137160" algn="l">
              <a:lnSpc>
                <a:spcPts val="2600"/>
              </a:lnSpc>
              <a:spcBef>
                <a:spcPts val="865"/>
              </a:spcBef>
              <a:spcAft>
                <a:spcPts val="4010"/>
              </a:spcAft>
              <a:buFont typeface="Franklin Gothic Medium"/>
              <a:buChar char="l"/>
            </a:pPr>
            <a:r>
              <a:rPr lang="en-US" sz="2550" spc="65">
                <a:solidFill>
                  <a:srgbClr val="0E163E"/>
                </a:solidFill>
                <a:latin typeface="Franklin Gothic Medium" panose="02020603050405020304" pitchFamily="2"/>
              </a:rPr>
              <a:t>Often has had similar episodes in the past </a:t>
            </a: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45" name="Text Placeholder 44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25">
                <a:solidFill>
                  <a:srgbClr val="FFFFFF"/>
                </a:solidFill>
                <a:latin typeface="Franklin Gothic Medium" panose="02020603050405020304" pitchFamily="2"/>
              </a:rPr>
              <a:t>GLOBAL INTELLECTUAL IMPAIRMENT </a:t>
            </a:r>
          </a:p>
        </p:txBody>
      </p:sp>
      <p:sp>
        <p:nvSpPr>
          <p:cNvPr id="446" name="Text Placeholder 445"/>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61290" rIns="0" bIns="0" anchor="t">
            <a:normAutofit fontScale="95000"/>
          </a:bodyPr>
          <a:lstStyle/>
          <a:p>
            <a:pPr marL="365760" marR="0" indent="0" algn="l">
              <a:lnSpc>
                <a:spcPts val="3000"/>
              </a:lnSpc>
              <a:spcAft>
                <a:spcPts val="0"/>
              </a:spcAft>
            </a:pPr>
            <a:r>
              <a:rPr lang="en-US" sz="2800" spc="15">
                <a:solidFill>
                  <a:srgbClr val="0E163E"/>
                </a:solidFill>
                <a:latin typeface="Franklin Gothic Medium" panose="02020603050405020304" pitchFamily="2"/>
              </a:rPr>
              <a:t>Usually several of the following: </a:t>
            </a:r>
          </a:p>
          <a:p>
            <a:pPr marL="731520" marR="0" indent="137160" algn="l">
              <a:lnSpc>
                <a:spcPts val="2600"/>
              </a:lnSpc>
              <a:spcBef>
                <a:spcPts val="1170"/>
              </a:spcBef>
              <a:spcAft>
                <a:spcPts val="0"/>
              </a:spcAft>
              <a:buFont typeface="Franklin Gothic Medium"/>
              <a:buChar char="l"/>
            </a:pPr>
            <a:r>
              <a:rPr lang="en-US" sz="2550" spc="65">
                <a:solidFill>
                  <a:srgbClr val="0E163E"/>
                </a:solidFill>
                <a:latin typeface="Franklin Gothic Medium" panose="02020603050405020304" pitchFamily="2"/>
              </a:rPr>
              <a:t>Can be impaired perceptions </a:t>
            </a:r>
          </a:p>
          <a:p>
            <a:pPr marL="1234440" marR="0" indent="0" algn="l">
              <a:lnSpc>
                <a:spcPts val="2600"/>
              </a:lnSpc>
              <a:spcBef>
                <a:spcPts val="860"/>
              </a:spcBef>
              <a:spcAft>
                <a:spcPts val="0"/>
              </a:spcAft>
            </a:pPr>
            <a:r>
              <a:rPr lang="en-US" sz="2200" spc="30">
                <a:solidFill>
                  <a:srgbClr val="0E163E"/>
                </a:solidFill>
                <a:latin typeface="Courier New" panose="02020603050405020304" pitchFamily="3"/>
              </a:rPr>
              <a:t>o</a:t>
            </a:r>
            <a:r>
              <a:rPr lang="en-US" sz="2200" spc="30">
                <a:solidFill>
                  <a:srgbClr val="0E163E"/>
                </a:solidFill>
                <a:latin typeface="Franklin Gothic Medium" panose="02020603050405020304" pitchFamily="2"/>
              </a:rPr>
              <a:t>Including delusions and/or hallucinations </a:t>
            </a:r>
          </a:p>
          <a:p>
            <a:pPr marL="731520" marR="0" indent="137160" algn="l">
              <a:lnSpc>
                <a:spcPts val="2600"/>
              </a:lnSpc>
              <a:spcBef>
                <a:spcPts val="890"/>
              </a:spcBef>
              <a:spcAft>
                <a:spcPts val="0"/>
              </a:spcAft>
              <a:buFont typeface="Franklin Gothic Medium"/>
              <a:buChar char="l"/>
            </a:pPr>
            <a:r>
              <a:rPr lang="en-US" sz="2550" spc="50">
                <a:solidFill>
                  <a:srgbClr val="0E163E"/>
                </a:solidFill>
                <a:latin typeface="Franklin Gothic Medium" panose="02020603050405020304" pitchFamily="2"/>
              </a:rPr>
              <a:t>Altered mood </a:t>
            </a:r>
          </a:p>
          <a:p>
            <a:pPr marL="1234440" marR="0" indent="0" algn="l">
              <a:lnSpc>
                <a:spcPts val="2600"/>
              </a:lnSpc>
              <a:spcBef>
                <a:spcPts val="860"/>
              </a:spcBef>
              <a:spcAft>
                <a:spcPts val="0"/>
              </a:spcAft>
            </a:pPr>
            <a:r>
              <a:rPr lang="en-US" sz="2200" spc="30">
                <a:solidFill>
                  <a:srgbClr val="0E163E"/>
                </a:solidFill>
                <a:latin typeface="Courier New" panose="02020603050405020304" pitchFamily="3"/>
              </a:rPr>
              <a:t>o</a:t>
            </a:r>
            <a:r>
              <a:rPr lang="en-US" sz="2200" spc="30">
                <a:solidFill>
                  <a:srgbClr val="0E163E"/>
                </a:solidFill>
                <a:latin typeface="Franklin Gothic Medium" panose="02020603050405020304" pitchFamily="2"/>
              </a:rPr>
              <a:t>Can be euphoria or fear, despair or suicidal ideations </a:t>
            </a:r>
          </a:p>
          <a:p>
            <a:pPr marL="731520" marR="0" indent="137160" algn="l">
              <a:lnSpc>
                <a:spcPts val="2600"/>
              </a:lnSpc>
              <a:spcBef>
                <a:spcPts val="895"/>
              </a:spcBef>
              <a:spcAft>
                <a:spcPts val="0"/>
              </a:spcAft>
              <a:buFont typeface="Franklin Gothic Medium"/>
              <a:buChar char="l"/>
            </a:pPr>
            <a:r>
              <a:rPr lang="en-US" sz="2550" spc="50">
                <a:solidFill>
                  <a:srgbClr val="0E163E"/>
                </a:solidFill>
                <a:latin typeface="Franklin Gothic Medium" panose="02020603050405020304" pitchFamily="2"/>
              </a:rPr>
              <a:t>Impaired ability to attend to the present or focus </a:t>
            </a:r>
          </a:p>
          <a:p>
            <a:pPr marL="731520" marR="0" indent="137160" algn="l">
              <a:lnSpc>
                <a:spcPts val="2600"/>
              </a:lnSpc>
              <a:spcBef>
                <a:spcPts val="1170"/>
              </a:spcBef>
              <a:spcAft>
                <a:spcPts val="0"/>
              </a:spcAft>
              <a:buFont typeface="Franklin Gothic Medium"/>
              <a:buChar char="l"/>
            </a:pPr>
            <a:r>
              <a:rPr lang="en-US" sz="2550" spc="75">
                <a:solidFill>
                  <a:srgbClr val="0E163E"/>
                </a:solidFill>
                <a:latin typeface="Franklin Gothic Medium" panose="02020603050405020304" pitchFamily="2"/>
              </a:rPr>
              <a:t>Changes in judgment </a:t>
            </a:r>
          </a:p>
          <a:p>
            <a:pPr marL="731520" marR="0" indent="137160" algn="l">
              <a:lnSpc>
                <a:spcPts val="2600"/>
              </a:lnSpc>
              <a:spcBef>
                <a:spcPts val="1145"/>
              </a:spcBef>
              <a:spcAft>
                <a:spcPts val="0"/>
              </a:spcAft>
              <a:buFont typeface="Franklin Gothic Medium"/>
              <a:buChar char="l"/>
            </a:pPr>
            <a:r>
              <a:rPr lang="en-US" sz="2550" spc="50">
                <a:solidFill>
                  <a:srgbClr val="0E163E"/>
                </a:solidFill>
                <a:latin typeface="Franklin Gothic Medium" panose="02020603050405020304" pitchFamily="2"/>
              </a:rPr>
              <a:t>Changes in activity - too much or too little </a:t>
            </a:r>
          </a:p>
          <a:p>
            <a:pPr marL="1234440" marR="0" indent="0" algn="l">
              <a:lnSpc>
                <a:spcPts val="2600"/>
              </a:lnSpc>
              <a:spcBef>
                <a:spcPts val="825"/>
              </a:spcBef>
              <a:spcAft>
                <a:spcPts val="6925"/>
              </a:spcAft>
            </a:pPr>
            <a:r>
              <a:rPr lang="en-US" sz="2200" spc="10">
                <a:solidFill>
                  <a:srgbClr val="0E163E"/>
                </a:solidFill>
                <a:latin typeface="Courier New" panose="02020603050405020304" pitchFamily="3"/>
              </a:rPr>
              <a:t>o</a:t>
            </a:r>
            <a:r>
              <a:rPr lang="en-US" sz="2200" spc="10">
                <a:solidFill>
                  <a:srgbClr val="0E163E"/>
                </a:solidFill>
                <a:latin typeface="Franklin Gothic Medium" panose="02020603050405020304" pitchFamily="2"/>
              </a:rPr>
              <a:t>Agitation to Lethargy </a:t>
            </a: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49" name="Text Placeholder 448"/>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0" rIns="0" bIns="0" anchor="t"/>
          <a:lstStyle/>
          <a:p>
            <a:pPr algn="l"/>
            <a:r>
              <a:rPr lang="en-US" sz="100"/>
              <a:t> </a:t>
            </a:r>
          </a:p>
        </p:txBody>
      </p:sp>
      <p:sp>
        <p:nvSpPr>
          <p:cNvPr id="450" name="Text Placeholder 449"/>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1970" rIns="0" bIns="0" anchor="t"/>
          <a:lstStyle/>
          <a:p>
            <a:pPr marL="0" marR="0" indent="0" algn="ctr">
              <a:lnSpc>
                <a:spcPts val="3900"/>
              </a:lnSpc>
              <a:spcAft>
                <a:spcPts val="2575"/>
              </a:spcAft>
            </a:pPr>
            <a:r>
              <a:rPr lang="en-US" sz="3500" b="1" spc="220">
                <a:solidFill>
                  <a:srgbClr val="FFFFFF"/>
                </a:solidFill>
                <a:latin typeface="Franklin Gothic Medium" panose="02020603050405020304" pitchFamily="2"/>
              </a:rPr>
              <a:t>SOME CAUSES OF DELIRIUM </a:t>
            </a:r>
          </a:p>
        </p:txBody>
      </p:sp>
      <p:sp>
        <p:nvSpPr>
          <p:cNvPr id="451" name="Text Placeholder 450"/>
          <p:cNvSpPr>
            <a:spLocks noGrp="1"/>
          </p:cNvSpPr>
          <p:nvPr>
            <p:ph type="body" idx="10"/>
          </p:nvPr>
        </p:nvSpPr>
        <p:spPr>
          <a:xfrm>
            <a:off x="533400" y="1661160"/>
            <a:ext cx="3974465" cy="4873625"/>
          </a:xfrm>
          <a:prstGeom prst="rect">
            <a:avLst/>
          </a:prstGeom>
          <a:noFill/>
          <a:ln w="0" cmpd="sng">
            <a:noFill/>
            <a:prstDash val="solid"/>
          </a:ln>
        </p:spPr>
        <p:txBody>
          <a:bodyPr vert="horz" lIns="0" tIns="92075" rIns="0" bIns="0" anchor="t">
            <a:normAutofit fontScale="95000"/>
          </a:bodyPr>
          <a:lstStyle/>
          <a:p>
            <a:pPr marL="0" marR="0" indent="0" algn="just">
              <a:lnSpc>
                <a:spcPts val="3000"/>
              </a:lnSpc>
              <a:spcAft>
                <a:spcPts val="0"/>
              </a:spcAft>
            </a:pPr>
            <a:r>
              <a:rPr lang="en-US" sz="2750" spc="40">
                <a:solidFill>
                  <a:srgbClr val="0E163E"/>
                </a:solidFill>
                <a:latin typeface="Franklin Gothic Medium" panose="02020603050405020304" pitchFamily="2"/>
              </a:rPr>
              <a:t>Medications </a:t>
            </a:r>
          </a:p>
          <a:p>
            <a:pPr marL="320040" marR="0" indent="182880" algn="just">
              <a:lnSpc>
                <a:spcPts val="1800"/>
              </a:lnSpc>
              <a:spcBef>
                <a:spcPts val="660"/>
              </a:spcBef>
              <a:spcAft>
                <a:spcPts val="0"/>
              </a:spcAft>
              <a:buFont typeface="Franklin Gothic Medium"/>
              <a:buChar char="l"/>
            </a:pPr>
            <a:r>
              <a:rPr lang="en-US" sz="1800" spc="10">
                <a:solidFill>
                  <a:srgbClr val="0E163E"/>
                </a:solidFill>
                <a:latin typeface="Franklin Gothic Medium" panose="02020603050405020304" pitchFamily="2"/>
              </a:rPr>
              <a:t>New medicine </a:t>
            </a:r>
          </a:p>
          <a:p>
            <a:pPr marL="320040" marR="0" indent="182880" algn="just">
              <a:lnSpc>
                <a:spcPts val="1800"/>
              </a:lnSpc>
              <a:spcBef>
                <a:spcPts val="585"/>
              </a:spcBef>
              <a:spcAft>
                <a:spcPts val="0"/>
              </a:spcAft>
              <a:buFont typeface="Franklin Gothic Medium"/>
              <a:buChar char="l"/>
            </a:pPr>
            <a:r>
              <a:rPr lang="en-US" sz="1800" spc="10">
                <a:solidFill>
                  <a:srgbClr val="0E163E"/>
                </a:solidFill>
                <a:latin typeface="Franklin Gothic Medium" panose="02020603050405020304" pitchFamily="2"/>
              </a:rPr>
              <a:t>Too much (overdose) </a:t>
            </a:r>
          </a:p>
          <a:p>
            <a:pPr marL="320040" marR="0" indent="182880" algn="just">
              <a:lnSpc>
                <a:spcPts val="1800"/>
              </a:lnSpc>
              <a:spcBef>
                <a:spcPts val="585"/>
              </a:spcBef>
              <a:spcAft>
                <a:spcPts val="0"/>
              </a:spcAft>
              <a:buFont typeface="Franklin Gothic Medium"/>
              <a:buChar char="l"/>
            </a:pPr>
            <a:r>
              <a:rPr lang="en-US" sz="1800" spc="20">
                <a:solidFill>
                  <a:srgbClr val="0E163E"/>
                </a:solidFill>
                <a:latin typeface="Franklin Gothic Medium" panose="02020603050405020304" pitchFamily="2"/>
              </a:rPr>
              <a:t>Medication combinations </a:t>
            </a:r>
          </a:p>
          <a:p>
            <a:pPr marL="0" marR="0" indent="0" algn="just">
              <a:lnSpc>
                <a:spcPts val="3000"/>
              </a:lnSpc>
              <a:spcBef>
                <a:spcPts val="665"/>
              </a:spcBef>
              <a:spcAft>
                <a:spcPts val="0"/>
              </a:spcAft>
            </a:pPr>
            <a:r>
              <a:rPr lang="en-US" sz="2750" spc="5">
                <a:solidFill>
                  <a:srgbClr val="0E163E"/>
                </a:solidFill>
                <a:latin typeface="Franklin Gothic Medium" panose="02020603050405020304" pitchFamily="2"/>
              </a:rPr>
              <a:t>Intoxication </a:t>
            </a:r>
          </a:p>
          <a:p>
            <a:pPr marL="320040" marR="0" indent="182880" algn="just">
              <a:lnSpc>
                <a:spcPts val="1800"/>
              </a:lnSpc>
              <a:spcBef>
                <a:spcPts val="655"/>
              </a:spcBef>
              <a:spcAft>
                <a:spcPts val="0"/>
              </a:spcAft>
              <a:buFont typeface="Franklin Gothic Medium"/>
              <a:buChar char="l"/>
            </a:pPr>
            <a:r>
              <a:rPr lang="en-US" sz="1800" spc="15">
                <a:solidFill>
                  <a:srgbClr val="0E163E"/>
                </a:solidFill>
                <a:latin typeface="Franklin Gothic Medium" panose="02020603050405020304" pitchFamily="2"/>
              </a:rPr>
              <a:t>Recreational Drugs </a:t>
            </a:r>
          </a:p>
          <a:p>
            <a:pPr marL="320040" marR="0" indent="182880" algn="just">
              <a:lnSpc>
                <a:spcPts val="1800"/>
              </a:lnSpc>
              <a:spcBef>
                <a:spcPts val="575"/>
              </a:spcBef>
              <a:spcAft>
                <a:spcPts val="0"/>
              </a:spcAft>
              <a:buFont typeface="Franklin Gothic Medium"/>
              <a:buChar char="l"/>
            </a:pPr>
            <a:r>
              <a:rPr lang="en-US" sz="1800" spc="-20">
                <a:solidFill>
                  <a:srgbClr val="0E163E"/>
                </a:solidFill>
                <a:latin typeface="Franklin Gothic Medium" panose="02020603050405020304" pitchFamily="2"/>
              </a:rPr>
              <a:t>Alcohol </a:t>
            </a:r>
          </a:p>
          <a:p>
            <a:pPr marL="0" marR="0" indent="0" algn="just">
              <a:lnSpc>
                <a:spcPts val="3000"/>
              </a:lnSpc>
              <a:spcBef>
                <a:spcPts val="665"/>
              </a:spcBef>
              <a:spcAft>
                <a:spcPts val="0"/>
              </a:spcAft>
            </a:pPr>
            <a:r>
              <a:rPr lang="en-US" sz="2750" spc="15">
                <a:solidFill>
                  <a:srgbClr val="0E163E"/>
                </a:solidFill>
                <a:latin typeface="Franklin Gothic Medium" panose="02020603050405020304" pitchFamily="2"/>
              </a:rPr>
              <a:t>Dehydration </a:t>
            </a:r>
          </a:p>
          <a:p>
            <a:pPr marL="0" marR="0" indent="0" algn="just">
              <a:lnSpc>
                <a:spcPts val="3000"/>
              </a:lnSpc>
              <a:spcBef>
                <a:spcPts val="725"/>
              </a:spcBef>
              <a:spcAft>
                <a:spcPts val="0"/>
              </a:spcAft>
            </a:pPr>
            <a:r>
              <a:rPr lang="en-US" sz="2750" spc="10">
                <a:solidFill>
                  <a:srgbClr val="0E163E"/>
                </a:solidFill>
                <a:latin typeface="Franklin Gothic Medium" panose="02020603050405020304" pitchFamily="2"/>
              </a:rPr>
              <a:t>Electrolyte Imbalance </a:t>
            </a:r>
            <a:r>
              <a:rPr lang="en-US" sz="1500" spc="10">
                <a:solidFill>
                  <a:srgbClr val="0E163E"/>
                </a:solidFill>
                <a:latin typeface="Franklin Gothic Medium" panose="02020603050405020304" pitchFamily="2"/>
              </a:rPr>
              <a:t>- high or </a:t>
            </a:r>
          </a:p>
          <a:p>
            <a:pPr marL="0" marR="0" indent="0" algn="just">
              <a:lnSpc>
                <a:spcPts val="1700"/>
              </a:lnSpc>
              <a:spcBef>
                <a:spcPts val="130"/>
              </a:spcBef>
              <a:spcAft>
                <a:spcPts val="0"/>
              </a:spcAft>
            </a:pPr>
            <a:r>
              <a:rPr lang="en-US" sz="1500" spc="-25">
                <a:solidFill>
                  <a:srgbClr val="0E163E"/>
                </a:solidFill>
                <a:latin typeface="Franklin Gothic Medium" panose="02020603050405020304" pitchFamily="2"/>
              </a:rPr>
              <a:t>low </a:t>
            </a:r>
          </a:p>
          <a:p>
            <a:pPr marL="320040" marR="0" indent="182880" algn="just">
              <a:lnSpc>
                <a:spcPts val="1800"/>
              </a:lnSpc>
              <a:spcBef>
                <a:spcPts val="555"/>
              </a:spcBef>
              <a:spcAft>
                <a:spcPts val="0"/>
              </a:spcAft>
              <a:buFont typeface="Franklin Gothic Medium"/>
              <a:buChar char="l"/>
            </a:pPr>
            <a:r>
              <a:rPr lang="en-US" sz="1800" spc="15">
                <a:solidFill>
                  <a:srgbClr val="0E163E"/>
                </a:solidFill>
                <a:latin typeface="Franklin Gothic Medium" panose="02020603050405020304" pitchFamily="2"/>
              </a:rPr>
              <a:t>Blood Sugar </a:t>
            </a:r>
          </a:p>
          <a:p>
            <a:pPr marL="320040" marR="0" indent="182880" algn="just">
              <a:lnSpc>
                <a:spcPts val="1800"/>
              </a:lnSpc>
              <a:spcBef>
                <a:spcPts val="575"/>
              </a:spcBef>
              <a:spcAft>
                <a:spcPts val="0"/>
              </a:spcAft>
              <a:buFont typeface="Franklin Gothic Medium"/>
              <a:buChar char="l"/>
            </a:pPr>
            <a:r>
              <a:rPr lang="en-US" sz="1800" spc="-10">
                <a:solidFill>
                  <a:srgbClr val="0E163E"/>
                </a:solidFill>
                <a:latin typeface="Franklin Gothic Medium" panose="02020603050405020304" pitchFamily="2"/>
              </a:rPr>
              <a:t>Calcium </a:t>
            </a:r>
          </a:p>
          <a:p>
            <a:pPr marL="320040" marR="0" indent="182880" algn="just">
              <a:lnSpc>
                <a:spcPts val="1800"/>
              </a:lnSpc>
              <a:spcBef>
                <a:spcPts val="585"/>
              </a:spcBef>
              <a:spcAft>
                <a:spcPts val="0"/>
              </a:spcAft>
              <a:buFont typeface="Franklin Gothic Medium"/>
              <a:buChar char="l"/>
            </a:pPr>
            <a:r>
              <a:rPr lang="en-US" sz="1800" spc="-5">
                <a:solidFill>
                  <a:srgbClr val="0E163E"/>
                </a:solidFill>
                <a:latin typeface="Franklin Gothic Medium" panose="02020603050405020304" pitchFamily="2"/>
              </a:rPr>
              <a:t>Potassium </a:t>
            </a:r>
          </a:p>
          <a:p>
            <a:pPr marL="320040" marR="0" indent="182880" algn="just">
              <a:lnSpc>
                <a:spcPts val="1800"/>
              </a:lnSpc>
              <a:spcBef>
                <a:spcPts val="585"/>
              </a:spcBef>
              <a:spcAft>
                <a:spcPts val="370"/>
              </a:spcAft>
              <a:buFont typeface="Franklin Gothic Medium"/>
              <a:buChar char="l"/>
            </a:pPr>
            <a:r>
              <a:rPr lang="en-US" sz="1800" spc="-10">
                <a:solidFill>
                  <a:srgbClr val="0E163E"/>
                </a:solidFill>
                <a:latin typeface="Franklin Gothic Medium" panose="02020603050405020304" pitchFamily="2"/>
              </a:rPr>
              <a:t>Sodium </a:t>
            </a:r>
          </a:p>
        </p:txBody>
      </p:sp>
      <p:sp>
        <p:nvSpPr>
          <p:cNvPr id="452" name="Text Placeholder 451"/>
          <p:cNvSpPr>
            <a:spLocks noGrp="1"/>
          </p:cNvSpPr>
          <p:nvPr>
            <p:ph type="body" idx="10"/>
          </p:nvPr>
        </p:nvSpPr>
        <p:spPr>
          <a:xfrm>
            <a:off x="4632960" y="1661160"/>
            <a:ext cx="3770630" cy="3665855"/>
          </a:xfrm>
          <a:prstGeom prst="rect">
            <a:avLst/>
          </a:prstGeom>
          <a:noFill/>
          <a:ln w="0" cmpd="sng">
            <a:noFill/>
            <a:prstDash val="solid"/>
          </a:ln>
        </p:spPr>
        <p:txBody>
          <a:bodyPr vert="horz" lIns="0" tIns="92075" rIns="0" bIns="0" anchor="t">
            <a:normAutofit fontScale="95000"/>
          </a:bodyPr>
          <a:lstStyle/>
          <a:p>
            <a:pPr marL="0" marR="0" indent="0" algn="l">
              <a:lnSpc>
                <a:spcPts val="3000"/>
              </a:lnSpc>
              <a:spcAft>
                <a:spcPts val="0"/>
              </a:spcAft>
            </a:pPr>
            <a:r>
              <a:rPr lang="en-US" sz="2750" spc="30">
                <a:solidFill>
                  <a:srgbClr val="0E163E"/>
                </a:solidFill>
                <a:latin typeface="Franklin Gothic Medium" panose="02020603050405020304" pitchFamily="2"/>
              </a:rPr>
              <a:t>Kidney Failure </a:t>
            </a:r>
          </a:p>
          <a:p>
            <a:pPr marL="0" marR="0" indent="0" algn="l">
              <a:lnSpc>
                <a:spcPts val="3000"/>
              </a:lnSpc>
              <a:spcBef>
                <a:spcPts val="730"/>
              </a:spcBef>
              <a:spcAft>
                <a:spcPts val="0"/>
              </a:spcAft>
            </a:pPr>
            <a:r>
              <a:rPr lang="en-US" sz="2750" spc="25">
                <a:solidFill>
                  <a:srgbClr val="0E163E"/>
                </a:solidFill>
                <a:latin typeface="Franklin Gothic Medium" panose="02020603050405020304" pitchFamily="2"/>
              </a:rPr>
              <a:t>Liver Failure </a:t>
            </a:r>
          </a:p>
          <a:p>
            <a:pPr marL="0" marR="0" indent="0" algn="l">
              <a:lnSpc>
                <a:spcPts val="3000"/>
              </a:lnSpc>
              <a:spcBef>
                <a:spcPts val="735"/>
              </a:spcBef>
              <a:spcAft>
                <a:spcPts val="0"/>
              </a:spcAft>
            </a:pPr>
            <a:r>
              <a:rPr lang="en-US" sz="2750" spc="45">
                <a:solidFill>
                  <a:srgbClr val="0E163E"/>
                </a:solidFill>
                <a:latin typeface="Franklin Gothic Medium" panose="02020603050405020304" pitchFamily="2"/>
              </a:rPr>
              <a:t>Sleep Deprivation </a:t>
            </a:r>
          </a:p>
          <a:p>
            <a:pPr marL="0" marR="0" indent="0" algn="l">
              <a:lnSpc>
                <a:spcPts val="3000"/>
              </a:lnSpc>
              <a:spcBef>
                <a:spcPts val="735"/>
              </a:spcBef>
              <a:spcAft>
                <a:spcPts val="0"/>
              </a:spcAft>
            </a:pPr>
            <a:r>
              <a:rPr lang="en-US" sz="2750" spc="15">
                <a:solidFill>
                  <a:srgbClr val="0E163E"/>
                </a:solidFill>
                <a:latin typeface="Franklin Gothic Medium" panose="02020603050405020304" pitchFamily="2"/>
              </a:rPr>
              <a:t>Stroke </a:t>
            </a:r>
          </a:p>
          <a:p>
            <a:pPr marL="0" marR="0" indent="0" algn="l">
              <a:lnSpc>
                <a:spcPts val="3000"/>
              </a:lnSpc>
              <a:spcBef>
                <a:spcPts val="735"/>
              </a:spcBef>
              <a:spcAft>
                <a:spcPts val="0"/>
              </a:spcAft>
            </a:pPr>
            <a:r>
              <a:rPr lang="en-US" sz="2750" spc="45">
                <a:solidFill>
                  <a:srgbClr val="0E163E"/>
                </a:solidFill>
                <a:latin typeface="Franklin Gothic Medium" panose="02020603050405020304" pitchFamily="2"/>
              </a:rPr>
              <a:t>Brain Mass </a:t>
            </a:r>
          </a:p>
          <a:p>
            <a:pPr marL="320040" marR="0" indent="182880" algn="l">
              <a:lnSpc>
                <a:spcPts val="1800"/>
              </a:lnSpc>
              <a:spcBef>
                <a:spcPts val="655"/>
              </a:spcBef>
              <a:spcAft>
                <a:spcPts val="0"/>
              </a:spcAft>
              <a:buFont typeface="Franklin Gothic Medium"/>
              <a:buChar char="l"/>
            </a:pPr>
            <a:r>
              <a:rPr lang="en-US" sz="1800" spc="0">
                <a:solidFill>
                  <a:srgbClr val="0E163E"/>
                </a:solidFill>
                <a:latin typeface="Franklin Gothic Medium" panose="02020603050405020304" pitchFamily="2"/>
              </a:rPr>
              <a:t>Subdural Hematoma, usually from </a:t>
            </a:r>
          </a:p>
          <a:p>
            <a:pPr marL="502920" marR="0" indent="0" algn="l">
              <a:lnSpc>
                <a:spcPts val="1900"/>
              </a:lnSpc>
              <a:spcBef>
                <a:spcPts val="15"/>
              </a:spcBef>
              <a:spcAft>
                <a:spcPts val="0"/>
              </a:spcAft>
            </a:pPr>
            <a:r>
              <a:rPr lang="en-US" sz="1800" spc="5">
                <a:solidFill>
                  <a:srgbClr val="0E163E"/>
                </a:solidFill>
                <a:latin typeface="Franklin Gothic Medium" panose="02020603050405020304" pitchFamily="2"/>
              </a:rPr>
              <a:t>injury </a:t>
            </a:r>
          </a:p>
          <a:p>
            <a:pPr marL="320040" marR="0" indent="182880" algn="l">
              <a:lnSpc>
                <a:spcPts val="1800"/>
              </a:lnSpc>
              <a:spcBef>
                <a:spcPts val="575"/>
              </a:spcBef>
              <a:spcAft>
                <a:spcPts val="0"/>
              </a:spcAft>
              <a:buFont typeface="Franklin Gothic Medium"/>
              <a:buChar char="l"/>
            </a:pPr>
            <a:r>
              <a:rPr lang="en-US" sz="1800" spc="20">
                <a:solidFill>
                  <a:srgbClr val="0E163E"/>
                </a:solidFill>
                <a:latin typeface="Franklin Gothic Medium" panose="02020603050405020304" pitchFamily="2"/>
              </a:rPr>
              <a:t>Malignancy </a:t>
            </a:r>
          </a:p>
          <a:p>
            <a:pPr marL="0" marR="0" indent="0" algn="l">
              <a:lnSpc>
                <a:spcPts val="2900"/>
              </a:lnSpc>
              <a:spcBef>
                <a:spcPts val="655"/>
              </a:spcBef>
              <a:spcAft>
                <a:spcPts val="0"/>
              </a:spcAft>
            </a:pPr>
            <a:r>
              <a:rPr lang="en-US" sz="2750" spc="55">
                <a:solidFill>
                  <a:srgbClr val="0E163E"/>
                </a:solidFill>
                <a:latin typeface="Franklin Gothic Medium" panose="02020603050405020304" pitchFamily="2"/>
              </a:rPr>
              <a:t>Seizures </a:t>
            </a: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455" name="Text Placeholder 45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3240" rIns="0" bIns="0" anchor="t"/>
          <a:lstStyle/>
          <a:p>
            <a:pPr marL="0" marR="0" indent="0" algn="ctr">
              <a:lnSpc>
                <a:spcPts val="3500"/>
              </a:lnSpc>
              <a:spcAft>
                <a:spcPts val="2985"/>
              </a:spcAft>
            </a:pPr>
            <a:r>
              <a:rPr lang="en-US" sz="3150" b="1" spc="195">
                <a:solidFill>
                  <a:srgbClr val="FFFFFF"/>
                </a:solidFill>
                <a:latin typeface="Franklin Gothic Medium" panose="02020603050405020304" pitchFamily="2"/>
              </a:rPr>
              <a:t>ACUTE DRUG OR ALCOHOL INTOXICATION </a:t>
            </a:r>
          </a:p>
        </p:txBody>
      </p:sp>
      <p:sp>
        <p:nvSpPr>
          <p:cNvPr id="456" name="Text Placeholder 45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2395" rIns="0" bIns="0" anchor="t">
            <a:normAutofit fontScale="95000"/>
          </a:bodyPr>
          <a:lstStyle/>
          <a:p>
            <a:pPr marL="411480" marR="0" indent="0" algn="l">
              <a:lnSpc>
                <a:spcPts val="3000"/>
              </a:lnSpc>
              <a:spcAft>
                <a:spcPts val="0"/>
              </a:spcAft>
            </a:pPr>
            <a:r>
              <a:rPr lang="en-US" sz="2750" spc="40">
                <a:solidFill>
                  <a:srgbClr val="0E163E"/>
                </a:solidFill>
                <a:latin typeface="Franklin Gothic Medium" panose="02020603050405020304" pitchFamily="2"/>
              </a:rPr>
              <a:t>If an individual is acutely intoxicated at the time of the </a:t>
            </a:r>
          </a:p>
          <a:p>
            <a:pPr marL="411480" marR="0" indent="0" algn="l">
              <a:lnSpc>
                <a:spcPts val="3000"/>
              </a:lnSpc>
              <a:spcBef>
                <a:spcPts val="0"/>
              </a:spcBef>
              <a:spcAft>
                <a:spcPts val="0"/>
              </a:spcAft>
            </a:pPr>
            <a:r>
              <a:rPr lang="en-US" sz="2750" spc="50">
                <a:solidFill>
                  <a:srgbClr val="0E163E"/>
                </a:solidFill>
                <a:latin typeface="Franklin Gothic Medium" panose="02020603050405020304" pitchFamily="2"/>
              </a:rPr>
              <a:t>QMHP examination, the individual shall be transported </a:t>
            </a:r>
          </a:p>
          <a:p>
            <a:pPr marL="411480" marR="0" indent="0" algn="l">
              <a:lnSpc>
                <a:spcPts val="3000"/>
              </a:lnSpc>
              <a:spcBef>
                <a:spcPts val="25"/>
              </a:spcBef>
              <a:spcAft>
                <a:spcPts val="0"/>
              </a:spcAft>
            </a:pPr>
            <a:r>
              <a:rPr lang="en-US" sz="2750" spc="30">
                <a:solidFill>
                  <a:srgbClr val="0E163E"/>
                </a:solidFill>
                <a:latin typeface="Franklin Gothic Medium" panose="02020603050405020304" pitchFamily="2"/>
              </a:rPr>
              <a:t>to an appropriate facility to detox. </a:t>
            </a:r>
          </a:p>
          <a:p>
            <a:pPr marL="411480" marR="0" indent="0" algn="l">
              <a:lnSpc>
                <a:spcPts val="3000"/>
              </a:lnSpc>
              <a:spcBef>
                <a:spcPts val="4365"/>
              </a:spcBef>
              <a:spcAft>
                <a:spcPts val="0"/>
              </a:spcAft>
            </a:pPr>
            <a:r>
              <a:rPr lang="en-US" sz="2750" spc="60">
                <a:solidFill>
                  <a:srgbClr val="0E163E"/>
                </a:solidFill>
                <a:latin typeface="Franklin Gothic Medium" panose="02020603050405020304" pitchFamily="2"/>
              </a:rPr>
              <a:t>Once the QMHP believes the individual is reasonably </a:t>
            </a:r>
          </a:p>
          <a:p>
            <a:pPr marL="411480" marR="0" indent="0" algn="l">
              <a:lnSpc>
                <a:spcPts val="3000"/>
              </a:lnSpc>
              <a:spcBef>
                <a:spcPts val="0"/>
              </a:spcBef>
              <a:spcAft>
                <a:spcPts val="0"/>
              </a:spcAft>
            </a:pPr>
            <a:r>
              <a:rPr lang="en-US" sz="2750" spc="50">
                <a:solidFill>
                  <a:srgbClr val="0E163E"/>
                </a:solidFill>
                <a:latin typeface="Franklin Gothic Medium" panose="02020603050405020304" pitchFamily="2"/>
              </a:rPr>
              <a:t>sober for evaluation, they may continue the QMHP </a:t>
            </a:r>
          </a:p>
          <a:p>
            <a:pPr marL="411480" marR="0" indent="0" algn="l">
              <a:lnSpc>
                <a:spcPts val="3000"/>
              </a:lnSpc>
              <a:spcBef>
                <a:spcPts val="0"/>
              </a:spcBef>
              <a:spcAft>
                <a:spcPts val="0"/>
              </a:spcAft>
            </a:pPr>
            <a:r>
              <a:rPr lang="en-US" sz="2750" spc="15">
                <a:solidFill>
                  <a:srgbClr val="0E163E"/>
                </a:solidFill>
                <a:latin typeface="Franklin Gothic Medium" panose="02020603050405020304" pitchFamily="2"/>
              </a:rPr>
              <a:t>Examination. </a:t>
            </a:r>
          </a:p>
          <a:p>
            <a:pPr marL="731520" marR="0" indent="137160" algn="l">
              <a:lnSpc>
                <a:spcPts val="2600"/>
              </a:lnSpc>
              <a:spcBef>
                <a:spcPts val="605"/>
              </a:spcBef>
              <a:spcAft>
                <a:spcPts val="0"/>
              </a:spcAft>
              <a:buFont typeface="Franklin Gothic Medium"/>
              <a:buChar char="l"/>
            </a:pPr>
            <a:r>
              <a:rPr lang="en-US" sz="2350" spc="55">
                <a:solidFill>
                  <a:srgbClr val="0E163E"/>
                </a:solidFill>
                <a:latin typeface="Franklin Gothic Medium" panose="02020603050405020304" pitchFamily="2"/>
              </a:rPr>
              <a:t>Individual does not have to be free of substances prior to </a:t>
            </a:r>
          </a:p>
          <a:p>
            <a:pPr marL="868680" marR="0" indent="0" algn="l">
              <a:lnSpc>
                <a:spcPts val="2600"/>
              </a:lnSpc>
              <a:spcBef>
                <a:spcPts val="0"/>
              </a:spcBef>
              <a:spcAft>
                <a:spcPts val="0"/>
              </a:spcAft>
            </a:pPr>
            <a:r>
              <a:rPr lang="en-US" sz="2350" spc="25">
                <a:solidFill>
                  <a:srgbClr val="0E163E"/>
                </a:solidFill>
                <a:latin typeface="Franklin Gothic Medium" panose="02020603050405020304" pitchFamily="2"/>
              </a:rPr>
              <a:t>evaluation </a:t>
            </a:r>
          </a:p>
          <a:p>
            <a:pPr marL="731520" marR="0" indent="137160" algn="l">
              <a:lnSpc>
                <a:spcPts val="2600"/>
              </a:lnSpc>
              <a:spcBef>
                <a:spcPts val="625"/>
              </a:spcBef>
              <a:spcAft>
                <a:spcPts val="0"/>
              </a:spcAft>
              <a:buFont typeface="Franklin Gothic Medium"/>
              <a:buChar char="l"/>
            </a:pPr>
            <a:r>
              <a:rPr lang="en-US" sz="2350" spc="50">
                <a:solidFill>
                  <a:srgbClr val="0E163E"/>
                </a:solidFill>
                <a:latin typeface="Franklin Gothic Medium" panose="02020603050405020304" pitchFamily="2"/>
              </a:rPr>
              <a:t>If the patient’s blood alcohol content is too high for safe </a:t>
            </a:r>
          </a:p>
          <a:p>
            <a:pPr marL="868680" marR="0" indent="0" algn="l">
              <a:lnSpc>
                <a:spcPts val="2600"/>
              </a:lnSpc>
              <a:spcBef>
                <a:spcPts val="0"/>
              </a:spcBef>
              <a:spcAft>
                <a:spcPts val="4800"/>
              </a:spcAft>
            </a:pPr>
            <a:r>
              <a:rPr lang="en-US" sz="2350" spc="40">
                <a:solidFill>
                  <a:srgbClr val="0E163E"/>
                </a:solidFill>
                <a:latin typeface="Franklin Gothic Medium" panose="02020603050405020304" pitchFamily="2"/>
              </a:rPr>
              <a:t>driving, it is too high for a reliable QMHP Evaluation.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49" name="Text Placeholder 14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9">
                <a:solidFill>
                  <a:srgbClr val="FFFFFF"/>
                </a:solidFill>
                <a:latin typeface="Franklin Gothic Medium" panose="02020603050405020304" pitchFamily="2"/>
              </a:rPr>
              <a:t>CHRONIC DISABILITY </a:t>
            </a:r>
          </a:p>
        </p:txBody>
      </p:sp>
      <p:sp>
        <p:nvSpPr>
          <p:cNvPr id="150" name="Text Placeholder 14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6205" rIns="0" bIns="0" anchor="t">
            <a:normAutofit fontScale="95000"/>
          </a:bodyPr>
          <a:lstStyle/>
          <a:p>
            <a:pPr marL="411480" marR="0" indent="0" algn="l">
              <a:lnSpc>
                <a:spcPts val="2800"/>
              </a:lnSpc>
              <a:spcAft>
                <a:spcPts val="0"/>
              </a:spcAft>
            </a:pPr>
            <a:r>
              <a:rPr lang="en-US" sz="2550" spc="50">
                <a:solidFill>
                  <a:srgbClr val="0E163E"/>
                </a:solidFill>
                <a:latin typeface="Franklin Gothic Medium" panose="02020603050405020304" pitchFamily="2"/>
              </a:rPr>
              <a:t>“Chronic disability” is a condition evidenced by a </a:t>
            </a:r>
          </a:p>
          <a:p>
            <a:pPr marL="411480" marR="0" indent="0" algn="l">
              <a:lnSpc>
                <a:spcPts val="2800"/>
              </a:lnSpc>
              <a:spcBef>
                <a:spcPts val="0"/>
              </a:spcBef>
              <a:spcAft>
                <a:spcPts val="0"/>
              </a:spcAft>
            </a:pPr>
            <a:r>
              <a:rPr lang="en-US" sz="2550" spc="55">
                <a:solidFill>
                  <a:srgbClr val="0E163E"/>
                </a:solidFill>
                <a:latin typeface="Franklin Gothic Medium" panose="02020603050405020304" pitchFamily="2"/>
              </a:rPr>
              <a:t>reasonable expectation, based on the person's psychiatric </a:t>
            </a:r>
          </a:p>
          <a:p>
            <a:pPr marL="411480" marR="0" indent="0" algn="l">
              <a:lnSpc>
                <a:spcPts val="2800"/>
              </a:lnSpc>
              <a:spcBef>
                <a:spcPts val="5"/>
              </a:spcBef>
              <a:spcAft>
                <a:spcPts val="0"/>
              </a:spcAft>
            </a:pPr>
            <a:r>
              <a:rPr lang="en-US" sz="2550" spc="30">
                <a:solidFill>
                  <a:srgbClr val="0E163E"/>
                </a:solidFill>
                <a:latin typeface="Franklin Gothic Medium" panose="02020603050405020304" pitchFamily="2"/>
              </a:rPr>
              <a:t>history </a:t>
            </a:r>
          </a:p>
          <a:p>
            <a:pPr marL="731520" marR="0" indent="182880" algn="l">
              <a:lnSpc>
                <a:spcPts val="2400"/>
              </a:lnSpc>
              <a:spcBef>
                <a:spcPts val="2305"/>
              </a:spcBef>
              <a:spcAft>
                <a:spcPts val="0"/>
              </a:spcAft>
              <a:buFont typeface="Franklin Gothic Medium"/>
              <a:buChar char="l"/>
            </a:pPr>
            <a:r>
              <a:rPr lang="en-US" sz="2200" spc="20">
                <a:solidFill>
                  <a:srgbClr val="0E163E"/>
                </a:solidFill>
                <a:latin typeface="Franklin Gothic Medium" panose="02020603050405020304" pitchFamily="2"/>
              </a:rPr>
              <a:t>that the person is incapable of making an informed medical </a:t>
            </a:r>
          </a:p>
          <a:p>
            <a:pPr marL="914400" marR="0" indent="0" algn="l">
              <a:lnSpc>
                <a:spcPts val="2300"/>
              </a:lnSpc>
              <a:spcBef>
                <a:spcPts val="0"/>
              </a:spcBef>
              <a:spcAft>
                <a:spcPts val="0"/>
              </a:spcAft>
            </a:pPr>
            <a:r>
              <a:rPr lang="en-US" sz="2200" spc="30">
                <a:solidFill>
                  <a:srgbClr val="0E163E"/>
                </a:solidFill>
                <a:latin typeface="Franklin Gothic Medium" panose="02020603050405020304" pitchFamily="2"/>
              </a:rPr>
              <a:t>decision because of a serious mental illness </a:t>
            </a:r>
          </a:p>
          <a:p>
            <a:pPr marL="731520" marR="0" indent="182880" algn="l">
              <a:lnSpc>
                <a:spcPts val="2400"/>
              </a:lnSpc>
              <a:spcBef>
                <a:spcPts val="1855"/>
              </a:spcBef>
              <a:spcAft>
                <a:spcPts val="0"/>
              </a:spcAft>
              <a:buFont typeface="Franklin Gothic Medium"/>
              <a:buChar char="l"/>
            </a:pPr>
            <a:r>
              <a:rPr lang="en-US" sz="2200" spc="15">
                <a:solidFill>
                  <a:srgbClr val="0E163E"/>
                </a:solidFill>
                <a:latin typeface="Franklin Gothic Medium" panose="02020603050405020304" pitchFamily="2"/>
              </a:rPr>
              <a:t>is unlikely to comply with treatment as shown by a failure to </a:t>
            </a:r>
          </a:p>
          <a:p>
            <a:pPr marL="914400" marR="0" indent="0" algn="l">
              <a:lnSpc>
                <a:spcPts val="2400"/>
              </a:lnSpc>
              <a:spcBef>
                <a:spcPts val="0"/>
              </a:spcBef>
              <a:spcAft>
                <a:spcPts val="0"/>
              </a:spcAft>
            </a:pPr>
            <a:r>
              <a:rPr lang="en-US" sz="2200" spc="25">
                <a:solidFill>
                  <a:srgbClr val="0E163E"/>
                </a:solidFill>
                <a:latin typeface="Franklin Gothic Medium" panose="02020603050405020304" pitchFamily="2"/>
              </a:rPr>
              <a:t>comply with a prescribed course of treatment outside of an </a:t>
            </a:r>
          </a:p>
          <a:p>
            <a:pPr marL="914400" marR="0" indent="0" algn="l">
              <a:lnSpc>
                <a:spcPts val="2400"/>
              </a:lnSpc>
              <a:spcBef>
                <a:spcPts val="25"/>
              </a:spcBef>
              <a:spcAft>
                <a:spcPts val="0"/>
              </a:spcAft>
            </a:pPr>
            <a:r>
              <a:rPr lang="en-US" sz="2200" spc="25">
                <a:solidFill>
                  <a:srgbClr val="0E163E"/>
                </a:solidFill>
                <a:latin typeface="Franklin Gothic Medium" panose="02020603050405020304" pitchFamily="2"/>
              </a:rPr>
              <a:t>inpatient setting on two or more occasions within any continuous </a:t>
            </a:r>
          </a:p>
          <a:p>
            <a:pPr marL="914400" marR="0" indent="0" algn="l">
              <a:lnSpc>
                <a:spcPts val="2300"/>
              </a:lnSpc>
              <a:spcBef>
                <a:spcPts val="0"/>
              </a:spcBef>
              <a:spcAft>
                <a:spcPts val="0"/>
              </a:spcAft>
            </a:pPr>
            <a:r>
              <a:rPr lang="en-US" sz="2200" spc="35">
                <a:solidFill>
                  <a:srgbClr val="0E163E"/>
                </a:solidFill>
                <a:latin typeface="Franklin Gothic Medium" panose="02020603050405020304" pitchFamily="2"/>
              </a:rPr>
              <a:t>twelve month period, and, as a consequence, the person's </a:t>
            </a:r>
          </a:p>
          <a:p>
            <a:pPr marL="914400" marR="0" indent="0" algn="l">
              <a:lnSpc>
                <a:spcPts val="2400"/>
              </a:lnSpc>
              <a:spcBef>
                <a:spcPts val="10"/>
              </a:spcBef>
              <a:spcAft>
                <a:spcPts val="0"/>
              </a:spcAft>
            </a:pPr>
            <a:r>
              <a:rPr lang="en-US" sz="2200" spc="20">
                <a:solidFill>
                  <a:srgbClr val="0E163E"/>
                </a:solidFill>
                <a:latin typeface="Franklin Gothic Medium" panose="02020603050405020304" pitchFamily="2"/>
              </a:rPr>
              <a:t>current condition is likely to deteriorate until it is probable that </a:t>
            </a:r>
          </a:p>
          <a:p>
            <a:pPr marL="914400" marR="0" indent="0" algn="l">
              <a:lnSpc>
                <a:spcPts val="2400"/>
              </a:lnSpc>
              <a:spcBef>
                <a:spcPts val="25"/>
              </a:spcBef>
              <a:spcAft>
                <a:spcPts val="0"/>
              </a:spcAft>
            </a:pPr>
            <a:r>
              <a:rPr lang="en-US" sz="2200" spc="25">
                <a:solidFill>
                  <a:srgbClr val="0E163E"/>
                </a:solidFill>
                <a:latin typeface="Franklin Gothic Medium" panose="02020603050405020304" pitchFamily="2"/>
              </a:rPr>
              <a:t>the person will be a danger to self or others </a:t>
            </a:r>
          </a:p>
          <a:p>
            <a:pPr marL="6766560" marR="0" indent="0" algn="l">
              <a:lnSpc>
                <a:spcPts val="2100"/>
              </a:lnSpc>
              <a:spcBef>
                <a:spcPts val="3410"/>
              </a:spcBef>
              <a:spcAft>
                <a:spcPts val="1775"/>
              </a:spcAft>
            </a:pPr>
            <a:r>
              <a:rPr lang="en-US" sz="1900" spc="70">
                <a:solidFill>
                  <a:srgbClr val="0E163E"/>
                </a:solidFill>
                <a:latin typeface="Franklin Gothic Medium" panose="02020603050405020304" pitchFamily="2"/>
              </a:rPr>
              <a:t>SDCL 27A-1-1(4)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53" name="Text Placeholder 15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9">
                <a:solidFill>
                  <a:srgbClr val="FFFFFF"/>
                </a:solidFill>
                <a:latin typeface="Franklin Gothic Medium" panose="02020603050405020304" pitchFamily="2"/>
              </a:rPr>
              <a:t>TYPES OF INVOLUNTARY COMMITMENTS </a:t>
            </a:r>
          </a:p>
        </p:txBody>
      </p:sp>
      <p:sp>
        <p:nvSpPr>
          <p:cNvPr id="154" name="Text Placeholder 153"/>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62560" rIns="0" bIns="0" anchor="t">
            <a:normAutofit fontScale="95000"/>
          </a:bodyPr>
          <a:lstStyle/>
          <a:p>
            <a:pPr marL="365760" marR="0" indent="0" algn="just">
              <a:lnSpc>
                <a:spcPts val="3000"/>
              </a:lnSpc>
              <a:spcAft>
                <a:spcPts val="0"/>
              </a:spcAft>
            </a:pPr>
            <a:r>
              <a:rPr lang="en-US" sz="2750" spc="200">
                <a:solidFill>
                  <a:srgbClr val="0E163E"/>
                </a:solidFill>
                <a:latin typeface="Franklin Gothic Medium" panose="02020603050405020304" pitchFamily="2"/>
              </a:rPr>
              <a:t>There are three ways that an adult can be </a:t>
            </a:r>
          </a:p>
          <a:p>
            <a:pPr marL="365760" marR="0" indent="0" algn="just">
              <a:lnSpc>
                <a:spcPts val="3000"/>
              </a:lnSpc>
              <a:spcBef>
                <a:spcPts val="395"/>
              </a:spcBef>
              <a:spcAft>
                <a:spcPts val="0"/>
              </a:spcAft>
            </a:pPr>
            <a:r>
              <a:rPr lang="en-US" sz="2750" spc="160">
                <a:solidFill>
                  <a:srgbClr val="0E163E"/>
                </a:solidFill>
                <a:latin typeface="Franklin Gothic Medium" panose="02020603050405020304" pitchFamily="2"/>
              </a:rPr>
              <a:t>involuntarily committed: </a:t>
            </a:r>
          </a:p>
          <a:p>
            <a:pPr marL="731520" marR="0" indent="137160" algn="just">
              <a:lnSpc>
                <a:spcPts val="2500"/>
              </a:lnSpc>
              <a:spcBef>
                <a:spcPts val="1100"/>
              </a:spcBef>
              <a:spcAft>
                <a:spcPts val="0"/>
              </a:spcAft>
              <a:buFont typeface="Franklin Gothic Medium"/>
              <a:buChar char="l"/>
            </a:pPr>
            <a:r>
              <a:rPr lang="en-US" sz="2350" spc="160">
                <a:solidFill>
                  <a:srgbClr val="0E163E"/>
                </a:solidFill>
                <a:latin typeface="Franklin Gothic Medium" panose="02020603050405020304" pitchFamily="2"/>
              </a:rPr>
              <a:t>QMHP Hold </a:t>
            </a:r>
          </a:p>
          <a:p>
            <a:pPr marL="731520" marR="0" indent="137160" algn="just">
              <a:lnSpc>
                <a:spcPts val="2500"/>
              </a:lnSpc>
              <a:spcBef>
                <a:spcPts val="995"/>
              </a:spcBef>
              <a:spcAft>
                <a:spcPts val="0"/>
              </a:spcAft>
              <a:buFont typeface="Franklin Gothic Medium"/>
              <a:buChar char="l"/>
            </a:pPr>
            <a:r>
              <a:rPr lang="en-US" sz="2350" spc="125">
                <a:solidFill>
                  <a:srgbClr val="0E163E"/>
                </a:solidFill>
                <a:latin typeface="Franklin Gothic Medium" panose="02020603050405020304" pitchFamily="2"/>
              </a:rPr>
              <a:t>By Petition </a:t>
            </a:r>
          </a:p>
          <a:p>
            <a:pPr marL="731520" marR="0" indent="137160" algn="just">
              <a:lnSpc>
                <a:spcPts val="2500"/>
              </a:lnSpc>
              <a:spcBef>
                <a:spcPts val="995"/>
              </a:spcBef>
              <a:spcAft>
                <a:spcPts val="21620"/>
              </a:spcAft>
              <a:buFont typeface="Franklin Gothic Medium"/>
              <a:buChar char="l"/>
            </a:pPr>
            <a:r>
              <a:rPr lang="en-US" sz="2350" spc="150">
                <a:solidFill>
                  <a:srgbClr val="0E163E"/>
                </a:solidFill>
                <a:latin typeface="Franklin Gothic Medium" panose="02020603050405020304" pitchFamily="2"/>
              </a:rPr>
              <a:t>Law Enforcement Hold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57" name="Text Placeholder 15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180">
                <a:solidFill>
                  <a:srgbClr val="FFFFFF"/>
                </a:solidFill>
                <a:latin typeface="Franklin Gothic Medium" panose="02020603050405020304" pitchFamily="2"/>
              </a:rPr>
              <a:t>QMHP HOLD </a:t>
            </a:r>
          </a:p>
        </p:txBody>
      </p:sp>
      <p:sp>
        <p:nvSpPr>
          <p:cNvPr id="158" name="Text Placeholder 15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80010" rIns="0" bIns="0" anchor="t">
            <a:normAutofit fontScale="95000"/>
          </a:bodyPr>
          <a:lstStyle/>
          <a:p>
            <a:pPr marL="411480" marR="457200" indent="0" algn="l">
              <a:lnSpc>
                <a:spcPts val="1500"/>
              </a:lnSpc>
              <a:spcAft>
                <a:spcPts val="0"/>
              </a:spcAft>
            </a:pPr>
            <a:r>
              <a:rPr lang="en-US" sz="1550" spc="0">
                <a:solidFill>
                  <a:srgbClr val="0E163E"/>
                </a:solidFill>
                <a:latin typeface="Franklin Gothic Medium" panose="02020603050405020304" pitchFamily="2"/>
              </a:rPr>
              <a:t>If an individual presents to a facility licensed by the state as a hospital and, after an examination by a QMHP, it is determined that the individual is seriously mentally ill and in such condition that immediate intervention is necessary to protect the individual from physical harm to self or others, the QMHP may initiate a 24 hour hold on the individual and retain the individual at the hospital for purposes of observation and emergency treatment. </a:t>
            </a:r>
          </a:p>
          <a:p>
            <a:pPr marL="411480" marR="0" indent="0" algn="l">
              <a:lnSpc>
                <a:spcPts val="1700"/>
              </a:lnSpc>
              <a:spcBef>
                <a:spcPts val="1750"/>
              </a:spcBef>
              <a:spcAft>
                <a:spcPts val="0"/>
              </a:spcAft>
            </a:pPr>
            <a:r>
              <a:rPr lang="en-US" sz="1550" spc="0">
                <a:solidFill>
                  <a:srgbClr val="0E163E"/>
                </a:solidFill>
                <a:latin typeface="Franklin Gothic Medium" panose="02020603050405020304" pitchFamily="2"/>
              </a:rPr>
              <a:t>Notifying the Chair </a:t>
            </a:r>
          </a:p>
          <a:p>
            <a:pPr marL="914400" marR="594360" indent="182880" algn="l">
              <a:lnSpc>
                <a:spcPts val="1500"/>
              </a:lnSpc>
              <a:spcBef>
                <a:spcPts val="350"/>
              </a:spcBef>
              <a:spcAft>
                <a:spcPts val="0"/>
              </a:spcAft>
              <a:buFont typeface="Franklin Gothic Medium"/>
              <a:buChar char="l"/>
            </a:pPr>
            <a:r>
              <a:rPr lang="en-US" sz="1550" spc="0">
                <a:solidFill>
                  <a:srgbClr val="0E163E"/>
                </a:solidFill>
                <a:latin typeface="Franklin Gothic Medium" panose="02020603050405020304" pitchFamily="2"/>
              </a:rPr>
              <a:t>The hospital or the QMHP shall notify the Chair of the County Board of Mental Illness of the 24 hour hold </a:t>
            </a:r>
          </a:p>
          <a:p>
            <a:pPr marL="411480" marR="0" indent="0" algn="l">
              <a:lnSpc>
                <a:spcPts val="1700"/>
              </a:lnSpc>
              <a:spcBef>
                <a:spcPts val="245"/>
              </a:spcBef>
              <a:spcAft>
                <a:spcPts val="0"/>
              </a:spcAft>
            </a:pPr>
            <a:r>
              <a:rPr lang="en-US" sz="1550" spc="-5">
                <a:solidFill>
                  <a:srgbClr val="0E163E"/>
                </a:solidFill>
                <a:latin typeface="Franklin Gothic Medium" panose="02020603050405020304" pitchFamily="2"/>
              </a:rPr>
              <a:t>Completing the Petition </a:t>
            </a:r>
          </a:p>
          <a:p>
            <a:pPr marL="914400" marR="822960" indent="182880" algn="l">
              <a:lnSpc>
                <a:spcPts val="1500"/>
              </a:lnSpc>
              <a:spcBef>
                <a:spcPts val="360"/>
              </a:spcBef>
              <a:spcAft>
                <a:spcPts val="0"/>
              </a:spcAft>
              <a:buFont typeface="Franklin Gothic Medium"/>
              <a:buChar char="l"/>
            </a:pPr>
            <a:r>
              <a:rPr lang="en-US" sz="1550" spc="0">
                <a:solidFill>
                  <a:srgbClr val="0E163E"/>
                </a:solidFill>
                <a:latin typeface="Franklin Gothic Medium" panose="02020603050405020304" pitchFamily="2"/>
              </a:rPr>
              <a:t>The QMHP completing the petition must have personal knowledge of the individual’s behaviors </a:t>
            </a:r>
          </a:p>
          <a:p>
            <a:pPr marL="411480" marR="960120" indent="182880" algn="l">
              <a:lnSpc>
                <a:spcPts val="1900"/>
              </a:lnSpc>
              <a:spcBef>
                <a:spcPts val="25"/>
              </a:spcBef>
              <a:spcAft>
                <a:spcPts val="0"/>
              </a:spcAft>
              <a:buFont typeface="Franklin Gothic Medium"/>
              <a:buChar char="l"/>
            </a:pPr>
            <a:r>
              <a:rPr lang="en-US" sz="1550" spc="0">
                <a:solidFill>
                  <a:srgbClr val="0E163E"/>
                </a:solidFill>
                <a:latin typeface="Franklin Gothic Medium" panose="02020603050405020304" pitchFamily="2"/>
              </a:rPr>
              <a:t>The QMHP must advise the individual of their rights in both written and verbal form Filing the Petition </a:t>
            </a:r>
          </a:p>
          <a:p>
            <a:pPr marL="914400" marR="685800" indent="182880" algn="l">
              <a:lnSpc>
                <a:spcPts val="1500"/>
              </a:lnSpc>
              <a:spcBef>
                <a:spcPts val="365"/>
              </a:spcBef>
              <a:spcAft>
                <a:spcPts val="0"/>
              </a:spcAft>
              <a:buFont typeface="Franklin Gothic Medium"/>
              <a:buChar char="l"/>
            </a:pPr>
            <a:r>
              <a:rPr lang="en-US" sz="1550" spc="0">
                <a:solidFill>
                  <a:srgbClr val="0E163E"/>
                </a:solidFill>
                <a:latin typeface="Franklin Gothic Medium" panose="02020603050405020304" pitchFamily="2"/>
              </a:rPr>
              <a:t>The QMHP must file a petition with the County Board of Mental Illness within 24 hours after the individual is placed on the hold or the individual must be released </a:t>
            </a:r>
          </a:p>
          <a:p>
            <a:pPr marL="411480" marR="411480" indent="0" algn="l">
              <a:lnSpc>
                <a:spcPts val="1500"/>
              </a:lnSpc>
              <a:spcBef>
                <a:spcPts val="2330"/>
              </a:spcBef>
              <a:spcAft>
                <a:spcPts val="0"/>
              </a:spcAft>
            </a:pPr>
            <a:r>
              <a:rPr lang="en-US" sz="1550" spc="0">
                <a:solidFill>
                  <a:srgbClr val="0E163E"/>
                </a:solidFill>
                <a:latin typeface="Franklin Gothic Medium" panose="02020603050405020304" pitchFamily="2"/>
              </a:rPr>
              <a:t>Based on both the petition and the QMHP examination, the Board will make a determination on whether to release the individual or hold them until a hearing can be held. </a:t>
            </a:r>
          </a:p>
          <a:p>
            <a:pPr marL="6766560" marR="0" indent="0" algn="l">
              <a:lnSpc>
                <a:spcPts val="2200"/>
              </a:lnSpc>
              <a:spcBef>
                <a:spcPts val="3865"/>
              </a:spcBef>
              <a:spcAft>
                <a:spcPts val="470"/>
              </a:spcAft>
            </a:pPr>
            <a:r>
              <a:rPr lang="en-US" sz="1900" spc="65">
                <a:solidFill>
                  <a:srgbClr val="0E163E"/>
                </a:solidFill>
                <a:latin typeface="Franklin Gothic Medium" panose="02020603050405020304" pitchFamily="2"/>
              </a:rPr>
              <a:t>SDCL 27A-10-19 </a:t>
            </a: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 id="2147483695" r:id="rId18"/>
    <p:sldLayoutId id="2147483696" r:id="rId19"/>
    <p:sldLayoutId id="2147483697" r:id="rId20"/>
    <p:sldLayoutId id="2147483698" r:id="rId21"/>
    <p:sldLayoutId id="2147483699" r:id="rId22"/>
    <p:sldLayoutId id="2147483700" r:id="rId23"/>
    <p:sldLayoutId id="2147483701" r:id="rId24"/>
    <p:sldLayoutId id="2147483702" r:id="rId25"/>
    <p:sldLayoutId id="2147483703" r:id="rId26"/>
    <p:sldLayoutId id="2147483704" r:id="rId27"/>
    <p:sldLayoutId id="2147483705" r:id="rId28"/>
    <p:sldLayoutId id="2147483708" r:id="rId29"/>
    <p:sldLayoutId id="2147483709" r:id="rId30"/>
    <p:sldLayoutId id="2147483710" r:id="rId31"/>
    <p:sldLayoutId id="2147483711" r:id="rId32"/>
    <p:sldLayoutId id="2147483712" r:id="rId33"/>
    <p:sldLayoutId id="2147483713" r:id="rId34"/>
    <p:sldLayoutId id="2147483714" r:id="rId35"/>
    <p:sldLayoutId id="2147483715" r:id="rId36"/>
    <p:sldLayoutId id="2147483716" r:id="rId37"/>
    <p:sldLayoutId id="2147483717" r:id="rId38"/>
    <p:sldLayoutId id="2147483718" r:id="rId39"/>
    <p:sldLayoutId id="2147483719" r:id="rId40"/>
    <p:sldLayoutId id="2147483720" r:id="rId41"/>
    <p:sldLayoutId id="2147483721" r:id="rId42"/>
    <p:sldLayoutId id="2147483722" r:id="rId43"/>
    <p:sldLayoutId id="2147483723" r:id="rId44"/>
    <p:sldLayoutId id="2147483724" r:id="rId45"/>
    <p:sldLayoutId id="2147483725" r:id="rId46"/>
    <p:sldLayoutId id="2147483726" r:id="rId47"/>
    <p:sldLayoutId id="2147483734" r:id="rId48"/>
    <p:sldLayoutId id="2147483735" r:id="rId49"/>
    <p:sldLayoutId id="2147483736" r:id="rId50"/>
    <p:sldLayoutId id="2147483737" r:id="rId51"/>
    <p:sldLayoutId id="2147483738" r:id="rId52"/>
    <p:sldLayoutId id="2147483739" r:id="rId53"/>
    <p:sldLayoutId id="2147483740" r:id="rId54"/>
    <p:sldLayoutId id="2147483741" r:id="rId55"/>
    <p:sldLayoutId id="2147483749" r:id="rId56"/>
    <p:sldLayoutId id="2147483750" r:id="rId57"/>
    <p:sldLayoutId id="2147483751" r:id="rId58"/>
    <p:sldLayoutId id="2147483752" r:id="rId59"/>
    <p:sldLayoutId id="2147483753" r:id="rId60"/>
    <p:sldLayoutId id="2147483754" r:id="rId61"/>
    <p:sldLayoutId id="2147483755" r:id="rId62"/>
    <p:sldLayoutId id="2147483756" r:id="rId63"/>
    <p:sldLayoutId id="2147483757" r:id="rId64"/>
    <p:sldLayoutId id="2147483758" r:id="rId65"/>
    <p:sldLayoutId id="2147483759" r:id="rId66"/>
    <p:sldLayoutId id="2147483760" r:id="rId67"/>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8.xml.rels><?xml version="1.0" encoding="UTF-8" standalone="yes"?>
<Relationships xmlns="http://schemas.openxmlformats.org/package/2006/relationships"><Relationship Id="rId2" Type="http://schemas.openxmlformats.org/officeDocument/2006/relationships/hyperlink" Target="http://unioncountysd.org/states-attorney/resource-page/" TargetMode="External"/><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6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3" name="Text Placeholder 1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468245" rIns="0" bIns="0" anchor="t"/>
          <a:lstStyle/>
          <a:p>
            <a:pPr marL="1828800" marR="0" indent="0" algn="l">
              <a:lnSpc>
                <a:spcPts val="5900"/>
              </a:lnSpc>
              <a:spcAft>
                <a:spcPts val="26265"/>
              </a:spcAft>
            </a:pPr>
            <a:r>
              <a:rPr lang="en-US" sz="5250" b="1" spc="145">
                <a:solidFill>
                  <a:srgbClr val="FFFFFF"/>
                </a:solidFill>
                <a:latin typeface="Franklin Gothic Medium" panose="02020603050405020304" pitchFamily="2"/>
              </a:rPr>
              <a:t>INTRODUCTION </a:t>
            </a:r>
          </a:p>
        </p:txBody>
      </p:sp>
      <p:sp>
        <p:nvSpPr>
          <p:cNvPr id="14" name="Text Placeholder 1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378075" rIns="0" bIns="0" anchor="t">
            <a:normAutofit fontScale="97500"/>
          </a:bodyPr>
          <a:lstStyle/>
          <a:p>
            <a:pPr marL="91440" marR="0" indent="0" algn="l">
              <a:lnSpc>
                <a:spcPts val="2300"/>
              </a:lnSpc>
              <a:spcAft>
                <a:spcPts val="0"/>
              </a:spcAft>
            </a:pPr>
            <a:r>
              <a:rPr lang="en-US" sz="1900" spc="175">
                <a:solidFill>
                  <a:srgbClr val="FFFFFF"/>
                </a:solidFill>
                <a:latin typeface="Franklin Gothic Medium" panose="02020603050405020304" pitchFamily="2"/>
              </a:rPr>
              <a:t>Division of </a:t>
            </a:r>
          </a:p>
          <a:p>
            <a:pPr marL="91440" marR="0" indent="0" algn="l">
              <a:lnSpc>
                <a:spcPts val="2300"/>
              </a:lnSpc>
              <a:spcBef>
                <a:spcPts val="0"/>
              </a:spcBef>
              <a:spcAft>
                <a:spcPts val="0"/>
              </a:spcAft>
            </a:pPr>
            <a:r>
              <a:rPr lang="en-US" sz="1900" spc="155">
                <a:solidFill>
                  <a:srgbClr val="FFFFFF"/>
                </a:solidFill>
                <a:latin typeface="Franklin Gothic Medium" panose="02020603050405020304" pitchFamily="2"/>
              </a:rPr>
              <a:t>Behavioral </a:t>
            </a:r>
          </a:p>
          <a:p>
            <a:pPr marL="91440" marR="0" indent="0" algn="l">
              <a:lnSpc>
                <a:spcPts val="2300"/>
              </a:lnSpc>
              <a:spcBef>
                <a:spcPts val="0"/>
              </a:spcBef>
              <a:spcAft>
                <a:spcPts val="26080"/>
              </a:spcAft>
            </a:pPr>
            <a:r>
              <a:rPr lang="en-US" sz="1900" spc="130">
                <a:solidFill>
                  <a:srgbClr val="FFFFFF"/>
                </a:solidFill>
                <a:latin typeface="Franklin Gothic Medium" panose="02020603050405020304" pitchFamily="2"/>
              </a:rPr>
              <a:t>Health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61" name="Text Placeholder 16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60" dirty="0">
                <a:solidFill>
                  <a:srgbClr val="FFFFFF"/>
                </a:solidFill>
                <a:latin typeface="Franklin Gothic Medium" panose="02020603050405020304" pitchFamily="2"/>
              </a:rPr>
              <a:t>#2         BY PETITION </a:t>
            </a:r>
          </a:p>
        </p:txBody>
      </p:sp>
      <p:sp>
        <p:nvSpPr>
          <p:cNvPr id="162" name="Text Placeholder 16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0" rIns="0" bIns="0" anchor="t"/>
          <a:lstStyle/>
          <a:p>
            <a:pPr marL="411480" marR="0" indent="0" algn="l">
              <a:lnSpc>
                <a:spcPts val="1900"/>
              </a:lnSpc>
              <a:spcAft>
                <a:spcPts val="0"/>
              </a:spcAft>
            </a:pPr>
            <a:r>
              <a:rPr lang="en-US" sz="1400" spc="0" dirty="0">
                <a:solidFill>
                  <a:srgbClr val="0E163E"/>
                </a:solidFill>
                <a:latin typeface="Franklin Gothic Medium" panose="02020603050405020304" pitchFamily="2"/>
              </a:rPr>
              <a:t>Commitment by Petition follows the process below: </a:t>
            </a:r>
            <a:br>
              <a:rPr dirty="0"/>
            </a:br>
            <a:r>
              <a:rPr lang="en-US" sz="1400" b="1" spc="0" dirty="0">
                <a:solidFill>
                  <a:srgbClr val="0E163E"/>
                </a:solidFill>
                <a:latin typeface="Franklin Gothic Medium" panose="02020603050405020304" pitchFamily="2"/>
              </a:rPr>
              <a:t>Individual (family member or medical personnel) completing petition</a:t>
            </a:r>
            <a:r>
              <a:rPr lang="en-US" sz="1400" spc="0" dirty="0">
                <a:solidFill>
                  <a:srgbClr val="0E163E"/>
                </a:solidFill>
                <a:latin typeface="Franklin Gothic Medium" panose="02020603050405020304" pitchFamily="2"/>
              </a:rPr>
              <a:t>: </a:t>
            </a:r>
          </a:p>
          <a:p>
            <a:pPr marL="697230" marR="0" indent="-285750" algn="l">
              <a:lnSpc>
                <a:spcPts val="1900"/>
              </a:lnSpc>
              <a:spcAft>
                <a:spcPts val="0"/>
              </a:spcAft>
              <a:buFont typeface="Wingdings" panose="05000000000000000000" pitchFamily="2" charset="2"/>
              <a:buChar char="Ø"/>
            </a:pPr>
            <a:r>
              <a:rPr lang="en-US" sz="1400" spc="0" dirty="0">
                <a:solidFill>
                  <a:srgbClr val="0E163E"/>
                </a:solidFill>
                <a:latin typeface="Franklin Gothic Medium" panose="02020603050405020304" pitchFamily="2"/>
              </a:rPr>
              <a:t>Any person, 18 years of age or older, may complete a petition stating the factual basis for concluding that the individual is seriously mentally ill and in such condition that immediate intervention is necessary to protect the individual from physical harm to self or others </a:t>
            </a:r>
          </a:p>
          <a:p>
            <a:pPr marL="697230" marR="0" indent="-285750" algn="l">
              <a:lnSpc>
                <a:spcPts val="1900"/>
              </a:lnSpc>
              <a:spcAft>
                <a:spcPts val="0"/>
              </a:spcAft>
              <a:buFont typeface="Wingdings" panose="05000000000000000000" pitchFamily="2" charset="2"/>
              <a:buChar char="Ø"/>
            </a:pPr>
            <a:r>
              <a:rPr lang="en-US" sz="1400" spc="-10" dirty="0">
                <a:solidFill>
                  <a:srgbClr val="0E163E"/>
                </a:solidFill>
                <a:latin typeface="Franklin Gothic Medium" panose="02020603050405020304" pitchFamily="2"/>
              </a:rPr>
              <a:t>The person completing the petition must have </a:t>
            </a:r>
            <a:r>
              <a:rPr lang="en-US" sz="1400" u="sng" spc="-10" dirty="0">
                <a:solidFill>
                  <a:srgbClr val="0E163E"/>
                </a:solidFill>
                <a:latin typeface="Franklin Gothic Medium" panose="02020603050405020304" pitchFamily="2"/>
              </a:rPr>
              <a:t>personal knowledge </a:t>
            </a:r>
            <a:r>
              <a:rPr lang="en-US" sz="1400" spc="-10" dirty="0">
                <a:solidFill>
                  <a:srgbClr val="0E163E"/>
                </a:solidFill>
                <a:latin typeface="Franklin Gothic Medium" panose="02020603050405020304" pitchFamily="2"/>
              </a:rPr>
              <a:t>of the individual’s behaviors </a:t>
            </a:r>
          </a:p>
          <a:p>
            <a:pPr marL="697230" marR="0" indent="-285750" algn="l">
              <a:lnSpc>
                <a:spcPts val="2000"/>
              </a:lnSpc>
              <a:spcBef>
                <a:spcPts val="0"/>
              </a:spcBef>
              <a:spcAft>
                <a:spcPts val="0"/>
              </a:spcAft>
              <a:buFont typeface="Wingdings" panose="05000000000000000000" pitchFamily="2" charset="2"/>
              <a:buChar char="Ø"/>
            </a:pPr>
            <a:r>
              <a:rPr lang="en-US" sz="1400" spc="0" dirty="0">
                <a:solidFill>
                  <a:srgbClr val="0E163E"/>
                </a:solidFill>
                <a:latin typeface="Franklin Gothic Medium" panose="02020603050405020304" pitchFamily="2"/>
              </a:rPr>
              <a:t>The petition is submitted to the County Board of Mental Illness </a:t>
            </a:r>
            <a:endParaRPr lang="en-US" dirty="0">
              <a:latin typeface="Franklin Gothic Medium" panose="02020603050405020304" pitchFamily="2"/>
            </a:endParaRPr>
          </a:p>
          <a:p>
            <a:pPr marL="411480" marR="0" algn="l">
              <a:lnSpc>
                <a:spcPts val="2000"/>
              </a:lnSpc>
              <a:spcBef>
                <a:spcPts val="0"/>
              </a:spcBef>
              <a:spcAft>
                <a:spcPts val="0"/>
              </a:spcAft>
            </a:pPr>
            <a:r>
              <a:rPr lang="en-US" sz="1400" b="1" spc="0" dirty="0">
                <a:solidFill>
                  <a:srgbClr val="0E163E"/>
                </a:solidFill>
                <a:latin typeface="Franklin Gothic Medium" panose="02020603050405020304" pitchFamily="2"/>
              </a:rPr>
              <a:t>County Board of Mental Illness </a:t>
            </a:r>
          </a:p>
          <a:p>
            <a:pPr marL="697230" marR="0" indent="-285750" algn="l">
              <a:lnSpc>
                <a:spcPts val="2000"/>
              </a:lnSpc>
              <a:spcBef>
                <a:spcPts val="0"/>
              </a:spcBef>
              <a:spcAft>
                <a:spcPts val="0"/>
              </a:spcAft>
              <a:buFont typeface="Wingdings" panose="05000000000000000000" pitchFamily="2" charset="2"/>
              <a:buChar char="v"/>
            </a:pPr>
            <a:r>
              <a:rPr lang="en-US" sz="1400" spc="0" dirty="0">
                <a:solidFill>
                  <a:srgbClr val="0E163E"/>
                </a:solidFill>
                <a:latin typeface="Franklin Gothic Medium" panose="02020603050405020304" pitchFamily="2"/>
              </a:rPr>
              <a:t>Based on the petition, the County Board of Mental Illness makes a determination on whether to issue an emergency warrant for the individual to be taken into custody </a:t>
            </a:r>
          </a:p>
          <a:p>
            <a:pPr marL="411480" marR="0" algn="l">
              <a:lnSpc>
                <a:spcPts val="1500"/>
              </a:lnSpc>
              <a:spcBef>
                <a:spcPts val="510"/>
              </a:spcBef>
              <a:spcAft>
                <a:spcPts val="0"/>
              </a:spcAft>
            </a:pPr>
            <a:r>
              <a:rPr lang="en-US" sz="1400" b="1" spc="-20" dirty="0">
                <a:solidFill>
                  <a:srgbClr val="0E163E"/>
                </a:solidFill>
                <a:latin typeface="Franklin Gothic Medium" panose="02020603050405020304" pitchFamily="2"/>
              </a:rPr>
              <a:t>Law Enforcement </a:t>
            </a:r>
          </a:p>
          <a:p>
            <a:pPr marL="697230" marR="0" indent="-285750" algn="l">
              <a:lnSpc>
                <a:spcPts val="1500"/>
              </a:lnSpc>
              <a:spcBef>
                <a:spcPts val="510"/>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If a warrant is issued, law enforcement will take the individual into custody, and </a:t>
            </a:r>
          </a:p>
          <a:p>
            <a:pPr marL="697230" marR="0" indent="-285750" algn="l">
              <a:lnSpc>
                <a:spcPts val="1500"/>
              </a:lnSpc>
              <a:spcBef>
                <a:spcPts val="510"/>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advise them of their rights in both written and verbal form </a:t>
            </a:r>
          </a:p>
          <a:p>
            <a:pPr marL="697230" marR="0" indent="-285750" algn="l">
              <a:lnSpc>
                <a:spcPts val="2000"/>
              </a:lnSpc>
              <a:spcBef>
                <a:spcPts val="0"/>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The individual is taken to an appropriate regional facility </a:t>
            </a:r>
            <a:endParaRPr lang="en-US" dirty="0">
              <a:latin typeface="Franklin Gothic Medium" panose="02020603050405020304" pitchFamily="2"/>
            </a:endParaRPr>
          </a:p>
          <a:p>
            <a:pPr marL="411480" marR="0" algn="l">
              <a:lnSpc>
                <a:spcPts val="2000"/>
              </a:lnSpc>
              <a:spcBef>
                <a:spcPts val="0"/>
              </a:spcBef>
              <a:spcAft>
                <a:spcPts val="0"/>
              </a:spcAft>
            </a:pPr>
            <a:r>
              <a:rPr lang="en-US" sz="1400" b="1" spc="0" dirty="0">
                <a:solidFill>
                  <a:srgbClr val="0E163E"/>
                </a:solidFill>
                <a:latin typeface="Franklin Gothic Medium" panose="02020603050405020304" pitchFamily="2"/>
              </a:rPr>
              <a:t>QMHP</a:t>
            </a:r>
            <a:r>
              <a:rPr lang="en-US" sz="1400" spc="0" dirty="0">
                <a:solidFill>
                  <a:srgbClr val="0E163E"/>
                </a:solidFill>
                <a:latin typeface="Franklin Gothic Medium" panose="02020603050405020304" pitchFamily="2"/>
              </a:rPr>
              <a:t> </a:t>
            </a:r>
            <a:endParaRPr lang="en-US" sz="1400" dirty="0">
              <a:solidFill>
                <a:srgbClr val="0E163E"/>
              </a:solidFill>
              <a:latin typeface="Franklin Gothic Medium" panose="02020603050405020304" pitchFamily="2"/>
            </a:endParaRPr>
          </a:p>
          <a:p>
            <a:pPr marL="697230" marR="0" indent="-285750" algn="l">
              <a:lnSpc>
                <a:spcPts val="2000"/>
              </a:lnSpc>
              <a:spcBef>
                <a:spcPts val="0"/>
              </a:spcBef>
              <a:spcAft>
                <a:spcPts val="0"/>
              </a:spcAft>
              <a:buFont typeface="Wingdings" panose="05000000000000000000" pitchFamily="2" charset="2"/>
              <a:buChar char="v"/>
            </a:pPr>
            <a:r>
              <a:rPr lang="en-US" sz="1400" spc="0" dirty="0">
                <a:solidFill>
                  <a:srgbClr val="0E163E"/>
                </a:solidFill>
                <a:latin typeface="Franklin Gothic Medium" panose="02020603050405020304" pitchFamily="2"/>
              </a:rPr>
              <a:t>A QMHP examination is completed within 24 hours and the results of the examination are reported to the County Board of Mental Illness </a:t>
            </a:r>
          </a:p>
          <a:p>
            <a:pPr marL="411480" marR="868680" indent="0" algn="just">
              <a:lnSpc>
                <a:spcPts val="1700"/>
              </a:lnSpc>
              <a:spcBef>
                <a:spcPts val="1630"/>
              </a:spcBef>
              <a:spcAft>
                <a:spcPts val="0"/>
              </a:spcAft>
            </a:pPr>
            <a:r>
              <a:rPr lang="en-US" sz="1400" b="1" spc="0" dirty="0">
                <a:solidFill>
                  <a:srgbClr val="0E163E"/>
                </a:solidFill>
                <a:latin typeface="Franklin Gothic Medium" panose="02020603050405020304" pitchFamily="2"/>
              </a:rPr>
              <a:t>Based on both the petition and the QMHP examination, the County Board of Mental Illness will make a determination on whether to release the individual or hold them until a hearing can be held </a:t>
            </a:r>
          </a:p>
          <a:p>
            <a:pPr marL="6949440" marR="0" indent="0" algn="l">
              <a:lnSpc>
                <a:spcPts val="1800"/>
              </a:lnSpc>
              <a:spcBef>
                <a:spcPts val="675"/>
              </a:spcBef>
              <a:spcAft>
                <a:spcPts val="0"/>
              </a:spcAft>
            </a:pPr>
            <a:r>
              <a:rPr lang="en-US" sz="1650" spc="130" dirty="0">
                <a:solidFill>
                  <a:srgbClr val="0E163E"/>
                </a:solidFill>
                <a:latin typeface="Franklin Gothic Medium" panose="02020603050405020304" pitchFamily="2"/>
              </a:rPr>
              <a:t>SDCL 27A-10-1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65" name="Text Placeholder 16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dirty="0">
                <a:solidFill>
                  <a:srgbClr val="FFFFFF"/>
                </a:solidFill>
                <a:latin typeface="Franklin Gothic Medium" panose="02020603050405020304" pitchFamily="2"/>
              </a:rPr>
              <a:t>#3       LAW ENFORCEMENT HOLD </a:t>
            </a:r>
          </a:p>
        </p:txBody>
      </p:sp>
      <p:sp>
        <p:nvSpPr>
          <p:cNvPr id="166" name="Text Placeholder 16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9380" rIns="0" bIns="0" anchor="t">
            <a:normAutofit fontScale="95000"/>
          </a:bodyPr>
          <a:lstStyle/>
          <a:p>
            <a:pPr marL="411480" marR="0" indent="0" algn="l">
              <a:lnSpc>
                <a:spcPts val="1800"/>
              </a:lnSpc>
              <a:spcAft>
                <a:spcPts val="0"/>
              </a:spcAft>
            </a:pPr>
            <a:r>
              <a:rPr lang="en-US" sz="1900" spc="20" dirty="0">
                <a:solidFill>
                  <a:srgbClr val="0E163E"/>
                </a:solidFill>
                <a:latin typeface="Franklin Gothic Medium" panose="02020603050405020304" pitchFamily="2"/>
              </a:rPr>
              <a:t>Law enforcement may place an individual on a 24 hour hold if there is probable </a:t>
            </a:r>
          </a:p>
          <a:p>
            <a:pPr marL="411480" marR="0" indent="0" algn="l">
              <a:lnSpc>
                <a:spcPts val="1800"/>
              </a:lnSpc>
              <a:spcBef>
                <a:spcPts val="5"/>
              </a:spcBef>
              <a:spcAft>
                <a:spcPts val="0"/>
              </a:spcAft>
            </a:pPr>
            <a:r>
              <a:rPr lang="en-US" sz="1900" spc="20" dirty="0">
                <a:solidFill>
                  <a:srgbClr val="0E163E"/>
                </a:solidFill>
                <a:latin typeface="Franklin Gothic Medium" panose="02020603050405020304" pitchFamily="2"/>
              </a:rPr>
              <a:t>cause to believe that the individual is seriously mentally ill and in such condition </a:t>
            </a:r>
          </a:p>
          <a:p>
            <a:pPr marL="411480" marR="0" indent="0" algn="l">
              <a:lnSpc>
                <a:spcPts val="1800"/>
              </a:lnSpc>
              <a:spcBef>
                <a:spcPts val="0"/>
              </a:spcBef>
              <a:spcAft>
                <a:spcPts val="0"/>
              </a:spcAft>
            </a:pPr>
            <a:r>
              <a:rPr lang="en-US" sz="1900" spc="20" dirty="0">
                <a:solidFill>
                  <a:srgbClr val="0E163E"/>
                </a:solidFill>
                <a:latin typeface="Franklin Gothic Medium" panose="02020603050405020304" pitchFamily="2"/>
              </a:rPr>
              <a:t>that immediate intervention is necessary to protect the individual from physical </a:t>
            </a:r>
          </a:p>
          <a:p>
            <a:pPr marL="411480" marR="0" indent="0" algn="l">
              <a:lnSpc>
                <a:spcPts val="1800"/>
              </a:lnSpc>
              <a:spcBef>
                <a:spcPts val="5"/>
              </a:spcBef>
              <a:spcAft>
                <a:spcPts val="0"/>
              </a:spcAft>
            </a:pPr>
            <a:r>
              <a:rPr lang="en-US" sz="1900" spc="10" dirty="0">
                <a:solidFill>
                  <a:srgbClr val="0E163E"/>
                </a:solidFill>
                <a:latin typeface="Franklin Gothic Medium" panose="02020603050405020304" pitchFamily="2"/>
              </a:rPr>
              <a:t>harm to self or others. </a:t>
            </a:r>
          </a:p>
          <a:p>
            <a:pPr marL="411480" marR="0" indent="0" algn="l">
              <a:lnSpc>
                <a:spcPts val="1500"/>
              </a:lnSpc>
              <a:spcBef>
                <a:spcPts val="2365"/>
              </a:spcBef>
              <a:spcAft>
                <a:spcPts val="0"/>
              </a:spcAft>
            </a:pPr>
            <a:r>
              <a:rPr lang="en-US" sz="1500" b="1" spc="15" dirty="0">
                <a:solidFill>
                  <a:srgbClr val="0E163E"/>
                </a:solidFill>
                <a:latin typeface="Franklin Gothic Medium" panose="02020603050405020304" pitchFamily="2"/>
              </a:rPr>
              <a:t>Law Enforcement </a:t>
            </a:r>
          </a:p>
          <a:p>
            <a:pPr marL="1200150" marR="411480" indent="-285750" algn="l">
              <a:lnSpc>
                <a:spcPts val="1300"/>
              </a:lnSpc>
              <a:spcBef>
                <a:spcPts val="320"/>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The law enforcement officer completing the petition </a:t>
            </a:r>
            <a:r>
              <a:rPr lang="en-US" sz="1400" u="sng" spc="0" dirty="0">
                <a:solidFill>
                  <a:srgbClr val="0E163E"/>
                </a:solidFill>
                <a:latin typeface="Franklin Gothic Medium" panose="02020603050405020304" pitchFamily="2"/>
              </a:rPr>
              <a:t>must have personal knowledge </a:t>
            </a:r>
            <a:r>
              <a:rPr lang="en-US" sz="1400" spc="0" dirty="0">
                <a:solidFill>
                  <a:srgbClr val="0E163E"/>
                </a:solidFill>
                <a:latin typeface="Franklin Gothic Medium" panose="02020603050405020304" pitchFamily="2"/>
              </a:rPr>
              <a:t>of the individual’s behaviors </a:t>
            </a:r>
          </a:p>
          <a:p>
            <a:pPr marL="1200150" marR="457200" indent="-285750" algn="l">
              <a:lnSpc>
                <a:spcPts val="1300"/>
              </a:lnSpc>
              <a:spcBef>
                <a:spcPts val="355"/>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A petition must be filed with the County Board of Mental Illness within 24 hours after the individual is taken into custody or the individual must be released </a:t>
            </a:r>
          </a:p>
          <a:p>
            <a:pPr marL="1200150" marR="1005840" indent="-285750" algn="l">
              <a:lnSpc>
                <a:spcPts val="1300"/>
              </a:lnSpc>
              <a:spcBef>
                <a:spcPts val="345"/>
              </a:spcBef>
              <a:spcAft>
                <a:spcPts val="0"/>
              </a:spcAft>
              <a:buFont typeface="Wingdings" panose="05000000000000000000" pitchFamily="2" charset="2"/>
              <a:buChar char="q"/>
            </a:pPr>
            <a:r>
              <a:rPr lang="en-US" sz="1400" spc="0" dirty="0">
                <a:solidFill>
                  <a:srgbClr val="0E163E"/>
                </a:solidFill>
                <a:latin typeface="Franklin Gothic Medium" panose="02020603050405020304" pitchFamily="2"/>
              </a:rPr>
              <a:t>If placed on a hold, the individual is advised of their rights in both written and verbal form and transported to an appropriate regional facility </a:t>
            </a:r>
          </a:p>
          <a:p>
            <a:pPr marL="411480" marR="0" indent="0" algn="l">
              <a:lnSpc>
                <a:spcPts val="1500"/>
              </a:lnSpc>
              <a:spcBef>
                <a:spcPts val="1745"/>
              </a:spcBef>
              <a:spcAft>
                <a:spcPts val="0"/>
              </a:spcAft>
            </a:pPr>
            <a:r>
              <a:rPr lang="en-US" sz="1500" b="1" spc="15" dirty="0">
                <a:solidFill>
                  <a:srgbClr val="0E163E"/>
                </a:solidFill>
                <a:latin typeface="Franklin Gothic Medium" panose="02020603050405020304" pitchFamily="2"/>
              </a:rPr>
              <a:t>QMHP</a:t>
            </a:r>
            <a:r>
              <a:rPr lang="en-US" sz="1500" spc="15" dirty="0">
                <a:solidFill>
                  <a:srgbClr val="0E163E"/>
                </a:solidFill>
                <a:latin typeface="Franklin Gothic Medium" panose="02020603050405020304" pitchFamily="2"/>
              </a:rPr>
              <a:t> </a:t>
            </a:r>
          </a:p>
          <a:p>
            <a:pPr marL="1200150" marR="0" indent="-285750" algn="l">
              <a:lnSpc>
                <a:spcPts val="1300"/>
              </a:lnSpc>
              <a:spcBef>
                <a:spcPts val="325"/>
              </a:spcBef>
              <a:spcAft>
                <a:spcPts val="0"/>
              </a:spcAft>
              <a:buFont typeface="Wingdings" panose="05000000000000000000" pitchFamily="2" charset="2"/>
              <a:buChar char="v"/>
            </a:pPr>
            <a:r>
              <a:rPr lang="en-US" sz="1400" spc="-10" dirty="0">
                <a:solidFill>
                  <a:srgbClr val="0E163E"/>
                </a:solidFill>
                <a:latin typeface="Franklin Gothic Medium" panose="02020603050405020304" pitchFamily="2"/>
              </a:rPr>
              <a:t>A QMHP examination must be completed within 24 hours after the individual is taken into custody </a:t>
            </a:r>
          </a:p>
          <a:p>
            <a:pPr marL="411480" marR="457200" indent="0" algn="l">
              <a:lnSpc>
                <a:spcPts val="1500"/>
              </a:lnSpc>
              <a:spcBef>
                <a:spcPts val="2320"/>
              </a:spcBef>
              <a:spcAft>
                <a:spcPts val="0"/>
              </a:spcAft>
            </a:pPr>
            <a:r>
              <a:rPr lang="en-US" sz="1500" spc="0" dirty="0">
                <a:solidFill>
                  <a:srgbClr val="0E163E"/>
                </a:solidFill>
                <a:latin typeface="Franklin Gothic Medium" panose="02020603050405020304" pitchFamily="2"/>
              </a:rPr>
              <a:t>Based on both the petition and the QMHP examination, the County Board of Mental Illness will make a determination on whether to release the individual or hold them until a hearing can be held. </a:t>
            </a:r>
          </a:p>
          <a:p>
            <a:pPr marL="6766560" marR="0" indent="0" algn="l">
              <a:lnSpc>
                <a:spcPts val="2200"/>
              </a:lnSpc>
              <a:spcBef>
                <a:spcPts val="2630"/>
              </a:spcBef>
              <a:spcAft>
                <a:spcPts val="1910"/>
              </a:spcAft>
            </a:pPr>
            <a:r>
              <a:rPr lang="en-US" sz="1900" spc="105" dirty="0">
                <a:solidFill>
                  <a:srgbClr val="0E163E"/>
                </a:solidFill>
                <a:latin typeface="Franklin Gothic Medium" panose="02020603050405020304" pitchFamily="2"/>
              </a:rPr>
              <a:t>SDCL 27A-10-3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69" name="Text Placeholder 16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NOTICE OF RIGHTS </a:t>
            </a:r>
          </a:p>
        </p:txBody>
      </p:sp>
      <p:sp>
        <p:nvSpPr>
          <p:cNvPr id="170" name="Text Placeholder 16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9540" rIns="0" bIns="0" anchor="t">
            <a:normAutofit fontScale="95000"/>
          </a:bodyPr>
          <a:lstStyle/>
          <a:p>
            <a:pPr marL="411480" marR="0" indent="0" algn="l">
              <a:lnSpc>
                <a:spcPts val="2000"/>
              </a:lnSpc>
              <a:spcAft>
                <a:spcPts val="0"/>
              </a:spcAft>
            </a:pPr>
            <a:r>
              <a:rPr lang="en-US" sz="2250" spc="80" dirty="0">
                <a:solidFill>
                  <a:srgbClr val="0E163E"/>
                </a:solidFill>
                <a:latin typeface="Franklin Gothic Medium" panose="02020603050405020304" pitchFamily="2"/>
              </a:rPr>
              <a:t>Immediately after an individual is taken into custody, she/he </a:t>
            </a:r>
          </a:p>
          <a:p>
            <a:pPr marL="411480" marR="0" indent="0" algn="l">
              <a:lnSpc>
                <a:spcPts val="2000"/>
              </a:lnSpc>
              <a:spcBef>
                <a:spcPts val="0"/>
              </a:spcBef>
              <a:spcAft>
                <a:spcPts val="0"/>
              </a:spcAft>
            </a:pPr>
            <a:r>
              <a:rPr lang="en-US" sz="2250" spc="75" dirty="0">
                <a:solidFill>
                  <a:srgbClr val="0E163E"/>
                </a:solidFill>
                <a:latin typeface="Franklin Gothic Medium" panose="02020603050405020304" pitchFamily="2"/>
              </a:rPr>
              <a:t>must be notified both orally and in writing of the following </a:t>
            </a:r>
          </a:p>
          <a:p>
            <a:pPr marL="411480" marR="0" indent="0" algn="l">
              <a:lnSpc>
                <a:spcPts val="2000"/>
              </a:lnSpc>
              <a:spcBef>
                <a:spcPts val="0"/>
              </a:spcBef>
              <a:spcAft>
                <a:spcPts val="0"/>
              </a:spcAft>
            </a:pPr>
            <a:r>
              <a:rPr lang="en-US" sz="2250" spc="30" dirty="0">
                <a:solidFill>
                  <a:srgbClr val="0E163E"/>
                </a:solidFill>
                <a:latin typeface="Franklin Gothic Medium" panose="02020603050405020304" pitchFamily="2"/>
              </a:rPr>
              <a:t>rights: </a:t>
            </a:r>
          </a:p>
          <a:p>
            <a:pPr marL="1474470" marR="0" indent="-285750" algn="l">
              <a:lnSpc>
                <a:spcPts val="1500"/>
              </a:lnSpc>
              <a:spcBef>
                <a:spcPts val="425"/>
              </a:spcBef>
              <a:spcAft>
                <a:spcPts val="0"/>
              </a:spcAft>
              <a:buFont typeface="Wingdings" panose="05000000000000000000" pitchFamily="2" charset="2"/>
              <a:buChar char="q"/>
            </a:pPr>
            <a:r>
              <a:rPr lang="en-US" sz="1650" spc="45" dirty="0">
                <a:solidFill>
                  <a:srgbClr val="0E163E"/>
                </a:solidFill>
                <a:latin typeface="Franklin Gothic Medium" panose="02020603050405020304" pitchFamily="2"/>
              </a:rPr>
              <a:t>The right to immediately contact a person of their choice </a:t>
            </a:r>
          </a:p>
          <a:p>
            <a:pPr marL="1474470" marR="0" indent="-285750" algn="l">
              <a:lnSpc>
                <a:spcPts val="1500"/>
              </a:lnSpc>
              <a:spcBef>
                <a:spcPts val="435"/>
              </a:spcBef>
              <a:spcAft>
                <a:spcPts val="0"/>
              </a:spcAft>
              <a:buFont typeface="Wingdings" panose="05000000000000000000" pitchFamily="2" charset="2"/>
              <a:buChar char="q"/>
            </a:pPr>
            <a:r>
              <a:rPr lang="en-US" sz="1650" spc="45" dirty="0">
                <a:solidFill>
                  <a:srgbClr val="0E163E"/>
                </a:solidFill>
                <a:latin typeface="Franklin Gothic Medium" panose="02020603050405020304" pitchFamily="2"/>
              </a:rPr>
              <a:t>The right to immediately contact and be represented by an attorney </a:t>
            </a:r>
          </a:p>
          <a:p>
            <a:pPr marL="1474470" marR="502920" indent="-285750" algn="l">
              <a:lnSpc>
                <a:spcPts val="1500"/>
              </a:lnSpc>
              <a:spcBef>
                <a:spcPts val="415"/>
              </a:spcBef>
              <a:spcAft>
                <a:spcPts val="0"/>
              </a:spcAft>
              <a:buFont typeface="Wingdings" panose="05000000000000000000" pitchFamily="2" charset="2"/>
              <a:buChar char="q"/>
            </a:pPr>
            <a:r>
              <a:rPr lang="en-US" sz="1650" spc="50" dirty="0">
                <a:solidFill>
                  <a:srgbClr val="0E163E"/>
                </a:solidFill>
                <a:latin typeface="Franklin Gothic Medium" panose="02020603050405020304" pitchFamily="2"/>
              </a:rPr>
              <a:t>That the individual will be examined by a qualified mental health professional, designated by the Chair of the County Board of Mental Illness, within 24 hours of being taken into custody to determine whether custody should be continued </a:t>
            </a:r>
          </a:p>
          <a:p>
            <a:pPr marL="1474470" marR="0" indent="-285750" algn="l">
              <a:lnSpc>
                <a:spcPts val="1500"/>
              </a:lnSpc>
              <a:spcBef>
                <a:spcPts val="455"/>
              </a:spcBef>
              <a:spcAft>
                <a:spcPts val="0"/>
              </a:spcAft>
              <a:buFont typeface="Wingdings" panose="05000000000000000000" pitchFamily="2" charset="2"/>
              <a:buChar char="q"/>
            </a:pPr>
            <a:r>
              <a:rPr lang="en-US" sz="1650" spc="45" dirty="0">
                <a:solidFill>
                  <a:srgbClr val="0E163E"/>
                </a:solidFill>
                <a:latin typeface="Franklin Gothic Medium" panose="02020603050405020304" pitchFamily="2"/>
              </a:rPr>
              <a:t>The right, if custody is continued, to an independent examination </a:t>
            </a:r>
          </a:p>
          <a:p>
            <a:pPr marL="1474470" marR="548640" indent="-285750" algn="l">
              <a:lnSpc>
                <a:spcPts val="1500"/>
              </a:lnSpc>
              <a:spcBef>
                <a:spcPts val="440"/>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That should custody be continued, the right to a hearing within 5 to 7 days, depending on if there are weekends and/or holidays </a:t>
            </a:r>
          </a:p>
          <a:p>
            <a:pPr marL="731520" marR="0" indent="0" algn="l">
              <a:lnSpc>
                <a:spcPts val="2200"/>
              </a:lnSpc>
              <a:spcBef>
                <a:spcPts val="1740"/>
              </a:spcBef>
              <a:spcAft>
                <a:spcPts val="0"/>
              </a:spcAft>
            </a:pPr>
            <a:r>
              <a:rPr lang="en-US" sz="1950" spc="30" dirty="0">
                <a:solidFill>
                  <a:srgbClr val="0E163E"/>
                </a:solidFill>
                <a:latin typeface="Franklin Gothic Medium" panose="02020603050405020304" pitchFamily="2"/>
              </a:rPr>
              <a:t>Post-Commitment Treatment </a:t>
            </a:r>
          </a:p>
          <a:p>
            <a:pPr marL="1474470" marR="457200" indent="-285750" algn="l">
              <a:lnSpc>
                <a:spcPts val="1500"/>
              </a:lnSpc>
              <a:spcBef>
                <a:spcPts val="405"/>
              </a:spcBef>
              <a:spcAft>
                <a:spcPts val="0"/>
              </a:spcAft>
              <a:buFont typeface="Courier New" panose="02070309020205020404" pitchFamily="49" charset="0"/>
              <a:buChar char="o"/>
            </a:pPr>
            <a:r>
              <a:rPr lang="en-US" sz="1650" spc="0" dirty="0">
                <a:solidFill>
                  <a:srgbClr val="0E163E"/>
                </a:solidFill>
                <a:latin typeface="Franklin Gothic Medium" panose="02020603050405020304" pitchFamily="2"/>
              </a:rPr>
              <a:t>The cost of any post-commitment treatment, medication and any hearing relating to medication, any post-commitment proceedings, including habeas corpus, any additional examinations requested by the individual, and costs of court-appointed counsel are the individual’s responsibility and a lien may be filed upon the individual’s real and personal property to ensure payment. </a:t>
            </a:r>
          </a:p>
          <a:p>
            <a:pPr marL="6949440" marR="0" indent="0" algn="l">
              <a:lnSpc>
                <a:spcPts val="2200"/>
              </a:lnSpc>
              <a:spcBef>
                <a:spcPts val="1960"/>
              </a:spcBef>
              <a:spcAft>
                <a:spcPts val="915"/>
              </a:spcAft>
            </a:pPr>
            <a:r>
              <a:rPr lang="en-US" sz="1950" spc="40" dirty="0">
                <a:solidFill>
                  <a:srgbClr val="0E163E"/>
                </a:solidFill>
                <a:latin typeface="Franklin Gothic Medium" panose="02020603050405020304" pitchFamily="2"/>
              </a:rPr>
              <a:t>SDCL 27A-10-5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73" name="Text Placeholder 17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MOBILE CRISIS TEAM </a:t>
            </a:r>
          </a:p>
        </p:txBody>
      </p:sp>
      <p:sp>
        <p:nvSpPr>
          <p:cNvPr id="174" name="Text Placeholder 173"/>
          <p:cNvSpPr>
            <a:spLocks noGrp="1"/>
          </p:cNvSpPr>
          <p:nvPr>
            <p:ph type="body" idx="10"/>
          </p:nvPr>
        </p:nvSpPr>
        <p:spPr>
          <a:xfrm>
            <a:off x="111125" y="1633855"/>
            <a:ext cx="8758555" cy="5059045"/>
          </a:xfrm>
          <a:prstGeom prst="rect">
            <a:avLst/>
          </a:prstGeom>
          <a:solidFill>
            <a:srgbClr val="C0C0C0"/>
          </a:solidFill>
          <a:ln w="0" cmpd="sng">
            <a:noFill/>
            <a:prstDash val="solid"/>
          </a:ln>
        </p:spPr>
        <p:txBody>
          <a:bodyPr vert="horz" lIns="0" tIns="113030" rIns="0" bIns="0" anchor="t">
            <a:normAutofit fontScale="95000"/>
          </a:bodyPr>
          <a:lstStyle/>
          <a:p>
            <a:pPr marL="365760" marR="0" indent="0" algn="l">
              <a:lnSpc>
                <a:spcPts val="3500"/>
              </a:lnSpc>
              <a:spcAft>
                <a:spcPts val="0"/>
              </a:spcAft>
            </a:pPr>
            <a:r>
              <a:rPr lang="en-US" sz="3150" spc="55" dirty="0">
                <a:solidFill>
                  <a:srgbClr val="0E163E"/>
                </a:solidFill>
                <a:latin typeface="Franklin Gothic Medium" panose="02020603050405020304" pitchFamily="2"/>
              </a:rPr>
              <a:t>A Mobile Crisis Team is an interdisciplinary </a:t>
            </a:r>
          </a:p>
          <a:p>
            <a:pPr marL="365760" marR="0" indent="0" algn="l">
              <a:lnSpc>
                <a:spcPts val="3400"/>
              </a:lnSpc>
              <a:spcBef>
                <a:spcPts val="0"/>
              </a:spcBef>
              <a:spcAft>
                <a:spcPts val="0"/>
              </a:spcAft>
            </a:pPr>
            <a:r>
              <a:rPr lang="en-US" sz="3150" spc="45" dirty="0">
                <a:solidFill>
                  <a:srgbClr val="0E163E"/>
                </a:solidFill>
                <a:latin typeface="Franklin Gothic Medium" panose="02020603050405020304" pitchFamily="2"/>
              </a:rPr>
              <a:t>team of one or more mental health </a:t>
            </a:r>
          </a:p>
          <a:p>
            <a:pPr marL="365760" marR="0" indent="0" algn="l">
              <a:lnSpc>
                <a:spcPts val="3500"/>
              </a:lnSpc>
              <a:spcBef>
                <a:spcPts val="0"/>
              </a:spcBef>
              <a:spcAft>
                <a:spcPts val="0"/>
              </a:spcAft>
            </a:pPr>
            <a:r>
              <a:rPr lang="en-US" sz="3150" spc="35" dirty="0">
                <a:solidFill>
                  <a:srgbClr val="0E163E"/>
                </a:solidFill>
                <a:latin typeface="Franklin Gothic Medium" panose="02020603050405020304" pitchFamily="2"/>
              </a:rPr>
              <a:t>professionals </a:t>
            </a:r>
          </a:p>
          <a:p>
            <a:pPr marL="1234440" marR="0" indent="-457200" algn="l">
              <a:lnSpc>
                <a:spcPts val="3000"/>
              </a:lnSpc>
              <a:spcBef>
                <a:spcPts val="690"/>
              </a:spcBef>
              <a:spcAft>
                <a:spcPts val="0"/>
              </a:spcAft>
              <a:buFont typeface="Wingdings" panose="05000000000000000000" pitchFamily="2" charset="2"/>
              <a:buChar char="v"/>
            </a:pPr>
            <a:r>
              <a:rPr lang="en-US" sz="2750" spc="55" dirty="0">
                <a:solidFill>
                  <a:srgbClr val="0E163E"/>
                </a:solidFill>
                <a:latin typeface="Franklin Gothic Medium" panose="02020603050405020304" pitchFamily="2"/>
              </a:rPr>
              <a:t>able to respond to any person in the community, </a:t>
            </a:r>
            <a:r>
              <a:rPr lang="en-US" sz="2750" spc="45" dirty="0">
                <a:solidFill>
                  <a:srgbClr val="0E163E"/>
                </a:solidFill>
                <a:latin typeface="Franklin Gothic Medium" panose="02020603050405020304" pitchFamily="2"/>
              </a:rPr>
              <a:t>usually visiting the person at home, for mental </a:t>
            </a:r>
            <a:r>
              <a:rPr lang="en-US" sz="2750" spc="60" dirty="0">
                <a:solidFill>
                  <a:srgbClr val="0E163E"/>
                </a:solidFill>
                <a:latin typeface="Franklin Gothic Medium" panose="02020603050405020304" pitchFamily="2"/>
              </a:rPr>
              <a:t>health and chemical dependency/abuse </a:t>
            </a:r>
            <a:r>
              <a:rPr lang="en-US" sz="2750" spc="25" dirty="0">
                <a:solidFill>
                  <a:srgbClr val="0E163E"/>
                </a:solidFill>
                <a:latin typeface="Franklin Gothic Medium" panose="02020603050405020304" pitchFamily="2"/>
              </a:rPr>
              <a:t>intervention </a:t>
            </a:r>
          </a:p>
          <a:p>
            <a:pPr marL="1234440" marR="0" indent="-457200" algn="l">
              <a:lnSpc>
                <a:spcPts val="2800"/>
              </a:lnSpc>
              <a:spcBef>
                <a:spcPts val="945"/>
              </a:spcBef>
              <a:spcAft>
                <a:spcPts val="0"/>
              </a:spcAft>
              <a:buFont typeface="Wingdings" panose="05000000000000000000" pitchFamily="2" charset="2"/>
              <a:buChar char="v"/>
            </a:pPr>
            <a:r>
              <a:rPr lang="en-US" sz="2750" spc="70" dirty="0">
                <a:solidFill>
                  <a:srgbClr val="0E163E"/>
                </a:solidFill>
                <a:latin typeface="Franklin Gothic Medium" panose="02020603050405020304" pitchFamily="2"/>
              </a:rPr>
              <a:t>can be used as an alternative to apprehension of </a:t>
            </a:r>
            <a:r>
              <a:rPr lang="en-US" sz="2750" spc="50" dirty="0">
                <a:solidFill>
                  <a:srgbClr val="0E163E"/>
                </a:solidFill>
                <a:latin typeface="Franklin Gothic Medium" panose="02020603050405020304" pitchFamily="2"/>
              </a:rPr>
              <a:t>an individual and transfer to an appropriate </a:t>
            </a:r>
            <a:r>
              <a:rPr lang="en-US" sz="2750" spc="25" dirty="0">
                <a:solidFill>
                  <a:srgbClr val="0E163E"/>
                </a:solidFill>
                <a:latin typeface="Franklin Gothic Medium" panose="02020603050405020304" pitchFamily="2"/>
              </a:rPr>
              <a:t>regional facility </a:t>
            </a:r>
          </a:p>
          <a:p>
            <a:pPr marL="6812280" marR="0" indent="0" algn="l">
              <a:lnSpc>
                <a:spcPts val="2200"/>
              </a:lnSpc>
              <a:spcBef>
                <a:spcPts val="3195"/>
              </a:spcBef>
              <a:spcAft>
                <a:spcPts val="615"/>
              </a:spcAft>
            </a:pPr>
            <a:r>
              <a:rPr lang="en-US" sz="1900" spc="65" dirty="0">
                <a:solidFill>
                  <a:srgbClr val="0E163E"/>
                </a:solidFill>
                <a:latin typeface="Franklin Gothic Medium" panose="02020603050405020304" pitchFamily="2"/>
              </a:rPr>
              <a:t>SDCL 27A-10-21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77" name="Text Placeholder 17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10">
                <a:solidFill>
                  <a:srgbClr val="FFFFFF"/>
                </a:solidFill>
                <a:latin typeface="Franklin Gothic Medium" panose="02020603050405020304" pitchFamily="2"/>
              </a:rPr>
              <a:t>MOBILE CRISIS TEAM </a:t>
            </a:r>
            <a:r>
              <a:rPr lang="en-US" sz="1200" b="1" spc="210">
                <a:solidFill>
                  <a:srgbClr val="FFFFFF"/>
                </a:solidFill>
                <a:latin typeface="Franklin Gothic Medium" panose="02020603050405020304" pitchFamily="2"/>
              </a:rPr>
              <a:t>(CONTINUED) </a:t>
            </a:r>
          </a:p>
        </p:txBody>
      </p:sp>
      <p:sp>
        <p:nvSpPr>
          <p:cNvPr id="178" name="Text Placeholder 17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1920" rIns="0" bIns="0" anchor="t"/>
          <a:lstStyle/>
          <a:p>
            <a:pPr marL="411480" marR="548640" indent="0" algn="l">
              <a:lnSpc>
                <a:spcPts val="1600"/>
              </a:lnSpc>
              <a:spcAft>
                <a:spcPts val="0"/>
              </a:spcAft>
            </a:pPr>
            <a:r>
              <a:rPr lang="en-US" sz="1650" spc="0" dirty="0">
                <a:solidFill>
                  <a:srgbClr val="0E163E"/>
                </a:solidFill>
                <a:latin typeface="Franklin Gothic Medium" panose="02020603050405020304" pitchFamily="2"/>
              </a:rPr>
              <a:t>Mobile crisis teams and crisis intervention team certified law enforcement officers are able to resolve crisis events at the clinic or hospital or other location instead of solely at the individual’s home. </a:t>
            </a:r>
          </a:p>
          <a:p>
            <a:pPr marL="411480" marR="320040" indent="0" algn="l">
              <a:lnSpc>
                <a:spcPts val="1500"/>
              </a:lnSpc>
              <a:spcBef>
                <a:spcPts val="2290"/>
              </a:spcBef>
              <a:spcAft>
                <a:spcPts val="0"/>
              </a:spcAft>
            </a:pPr>
            <a:r>
              <a:rPr lang="en-US" sz="1550" spc="0" dirty="0">
                <a:solidFill>
                  <a:srgbClr val="0E163E"/>
                </a:solidFill>
                <a:latin typeface="Franklin Gothic Medium" panose="02020603050405020304" pitchFamily="2"/>
              </a:rPr>
              <a:t>A “crisis intervention team certified law enforcement officer” is any law enforcement officer who has undergone a comprehensive training program in crisis intervention techniques involving any person who is mentally ill or has substance abuse issues and has received certification as a crisis intervention officer by the officer's department. </a:t>
            </a:r>
          </a:p>
          <a:p>
            <a:pPr marL="925830" marR="640080" indent="-285750" algn="l">
              <a:lnSpc>
                <a:spcPts val="1500"/>
              </a:lnSpc>
              <a:spcBef>
                <a:spcPts val="2305"/>
              </a:spcBef>
              <a:spcAft>
                <a:spcPts val="0"/>
              </a:spcAft>
              <a:buFont typeface="Wingdings" panose="05000000000000000000" pitchFamily="2" charset="2"/>
              <a:buChar char="v"/>
            </a:pPr>
            <a:r>
              <a:rPr lang="en-US" sz="1550" spc="0" dirty="0">
                <a:solidFill>
                  <a:srgbClr val="0E163E"/>
                </a:solidFill>
                <a:latin typeface="Franklin Gothic Medium" panose="02020603050405020304" pitchFamily="2"/>
              </a:rPr>
              <a:t>If any member of the mobile crisis team or the crisis intervention team certified law enforcement officer accepts direct supervision of the individual, in writing, the member or officer may: </a:t>
            </a:r>
          </a:p>
          <a:p>
            <a:pPr marL="914400" marR="457200" indent="182880" algn="l">
              <a:lnSpc>
                <a:spcPts val="1400"/>
              </a:lnSpc>
              <a:spcBef>
                <a:spcPts val="410"/>
              </a:spcBef>
              <a:spcAft>
                <a:spcPts val="0"/>
              </a:spcAft>
              <a:buFont typeface="Franklin Gothic Medium"/>
              <a:buChar char="o"/>
            </a:pPr>
            <a:r>
              <a:rPr lang="en-US" sz="1450" spc="0" dirty="0">
                <a:solidFill>
                  <a:srgbClr val="0E163E"/>
                </a:solidFill>
                <a:latin typeface="Franklin Gothic Medium" panose="02020603050405020304" pitchFamily="2"/>
              </a:rPr>
              <a:t>Resolve the intervention on a voluntary basis, at the clinic or hospital, at the individual's home or other location or with the assistance of any public or private community service that the patient is willing to accept. Any team member may request the assistance of law enforcement for the voluntary transfer of the individual. </a:t>
            </a:r>
          </a:p>
          <a:p>
            <a:pPr marL="914400" marR="868680" indent="182880" algn="l">
              <a:lnSpc>
                <a:spcPts val="1400"/>
              </a:lnSpc>
              <a:spcBef>
                <a:spcPts val="340"/>
              </a:spcBef>
              <a:spcAft>
                <a:spcPts val="0"/>
              </a:spcAft>
              <a:buFont typeface="Franklin Gothic Medium"/>
              <a:buChar char="o"/>
            </a:pPr>
            <a:r>
              <a:rPr lang="en-US" sz="1450" spc="0" dirty="0">
                <a:solidFill>
                  <a:srgbClr val="0E163E"/>
                </a:solidFill>
                <a:latin typeface="Franklin Gothic Medium" panose="02020603050405020304" pitchFamily="2"/>
              </a:rPr>
              <a:t>Direct the law enforcement officer to proceed with the apprehension of the individual and transport the individual to either: </a:t>
            </a:r>
          </a:p>
          <a:p>
            <a:pPr marL="1188720" marR="1188720" indent="182880" algn="l">
              <a:lnSpc>
                <a:spcPts val="1400"/>
              </a:lnSpc>
              <a:spcBef>
                <a:spcPts val="360"/>
              </a:spcBef>
              <a:spcAft>
                <a:spcPts val="0"/>
              </a:spcAft>
              <a:buFont typeface="Franklin Gothic Medium"/>
              <a:buChar char="·"/>
            </a:pPr>
            <a:r>
              <a:rPr lang="en-US" sz="1450" spc="0" dirty="0">
                <a:solidFill>
                  <a:srgbClr val="0E163E"/>
                </a:solidFill>
                <a:latin typeface="Franklin Gothic Medium" panose="02020603050405020304" pitchFamily="2"/>
              </a:rPr>
              <a:t>An appropriate regional facility for an emergency intervention and a mental illness examination (SDCL 27A-10-6) </a:t>
            </a:r>
          </a:p>
          <a:p>
            <a:pPr marL="1188720" marR="777240" indent="182880" algn="l">
              <a:lnSpc>
                <a:spcPts val="1400"/>
              </a:lnSpc>
              <a:spcBef>
                <a:spcPts val="380"/>
              </a:spcBef>
              <a:spcAft>
                <a:spcPts val="2685"/>
              </a:spcAft>
              <a:buFont typeface="Franklin Gothic Medium"/>
              <a:buChar char="·"/>
            </a:pPr>
            <a:r>
              <a:rPr lang="en-US" sz="1450" spc="0" dirty="0">
                <a:solidFill>
                  <a:srgbClr val="0E163E"/>
                </a:solidFill>
                <a:latin typeface="Franklin Gothic Medium" panose="02020603050405020304" pitchFamily="2"/>
              </a:rPr>
              <a:t>An approved treatment facility offering detoxification services for chemical dependency emergencies (SDCL 34-20A-55 and 34-20A-56)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81" name="Text Placeholder 180"/>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45285" rIns="0" bIns="0" anchor="t"/>
          <a:lstStyle/>
          <a:p>
            <a:pPr marL="0" marR="0" indent="0" algn="ctr">
              <a:lnSpc>
                <a:spcPts val="5900"/>
              </a:lnSpc>
              <a:spcAft>
                <a:spcPts val="0"/>
              </a:spcAft>
            </a:pPr>
            <a:r>
              <a:rPr lang="en-US" sz="5250" b="1" spc="135">
                <a:solidFill>
                  <a:srgbClr val="FFFFFF"/>
                </a:solidFill>
                <a:latin typeface="Franklin Gothic Medium" panose="02020603050405020304" pitchFamily="2"/>
              </a:rPr>
              <a:t>INVOLUNTARY </a:t>
            </a:r>
          </a:p>
          <a:p>
            <a:pPr marL="0" marR="160020" indent="0" algn="r">
              <a:lnSpc>
                <a:spcPts val="5900"/>
              </a:lnSpc>
              <a:spcBef>
                <a:spcPts val="605"/>
              </a:spcBef>
              <a:spcAft>
                <a:spcPts val="0"/>
              </a:spcAft>
            </a:pPr>
            <a:r>
              <a:rPr lang="en-US" sz="5250" b="1" spc="190">
                <a:solidFill>
                  <a:srgbClr val="FFFFFF"/>
                </a:solidFill>
                <a:latin typeface="Franklin Gothic Medium" panose="02020603050405020304" pitchFamily="2"/>
              </a:rPr>
              <a:t>COMMITMENT OF </a:t>
            </a:r>
          </a:p>
          <a:p>
            <a:pPr marL="0" marR="160020" indent="0" algn="r">
              <a:lnSpc>
                <a:spcPts val="5900"/>
              </a:lnSpc>
              <a:spcBef>
                <a:spcPts val="605"/>
              </a:spcBef>
              <a:spcAft>
                <a:spcPts val="19785"/>
              </a:spcAft>
            </a:pPr>
            <a:r>
              <a:rPr lang="en-US" sz="5250" b="1" spc="105">
                <a:solidFill>
                  <a:srgbClr val="FFFFFF"/>
                </a:solidFill>
                <a:latin typeface="Franklin Gothic Medium" panose="02020603050405020304" pitchFamily="2"/>
              </a:rPr>
              <a:t>MINORS </a:t>
            </a:r>
          </a:p>
        </p:txBody>
      </p:sp>
      <p:sp>
        <p:nvSpPr>
          <p:cNvPr id="182" name="Text Placeholder 181"/>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4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85" name="Text Placeholder 18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b="1" spc="200">
                <a:solidFill>
                  <a:srgbClr val="FFFFFF"/>
                </a:solidFill>
                <a:latin typeface="Franklin Gothic Medium" panose="02020603050405020304" pitchFamily="2"/>
              </a:rPr>
              <a:t>INVOLUNTARY COMMITMENT CRITERIA </a:t>
            </a:r>
          </a:p>
          <a:p>
            <a:pPr marL="0" marR="0" indent="0" algn="ctr">
              <a:lnSpc>
                <a:spcPts val="3100"/>
              </a:lnSpc>
              <a:spcBef>
                <a:spcPts val="295"/>
              </a:spcBef>
              <a:spcAft>
                <a:spcPts val="1535"/>
              </a:spcAft>
            </a:pPr>
            <a:r>
              <a:rPr lang="en-US" sz="2750" b="1" spc="160">
                <a:solidFill>
                  <a:srgbClr val="FFFFFF"/>
                </a:solidFill>
                <a:latin typeface="Franklin Gothic Medium" panose="02020603050405020304" pitchFamily="2"/>
              </a:rPr>
              <a:t>FOR MINORS </a:t>
            </a:r>
          </a:p>
        </p:txBody>
      </p:sp>
      <p:sp>
        <p:nvSpPr>
          <p:cNvPr id="186" name="Text Placeholder 18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4300" rIns="0" bIns="0" anchor="t">
            <a:normAutofit fontScale="95000"/>
          </a:bodyPr>
          <a:lstStyle/>
          <a:p>
            <a:pPr marL="0" marR="0" indent="0" algn="ctr">
              <a:lnSpc>
                <a:spcPts val="2600"/>
              </a:lnSpc>
              <a:spcAft>
                <a:spcPts val="0"/>
              </a:spcAft>
            </a:pPr>
            <a:r>
              <a:rPr lang="en-US" sz="2400" spc="30" dirty="0">
                <a:solidFill>
                  <a:srgbClr val="0E163E"/>
                </a:solidFill>
                <a:latin typeface="Franklin Gothic Medium" panose="02020603050405020304" pitchFamily="2"/>
              </a:rPr>
              <a:t>The involuntary commitment process used for minors is similar </a:t>
            </a:r>
          </a:p>
          <a:p>
            <a:pPr marL="320040" marR="0" indent="0" algn="l">
              <a:lnSpc>
                <a:spcPts val="2500"/>
              </a:lnSpc>
              <a:spcBef>
                <a:spcPts val="325"/>
              </a:spcBef>
              <a:spcAft>
                <a:spcPts val="0"/>
              </a:spcAft>
            </a:pPr>
            <a:r>
              <a:rPr lang="en-US" sz="2400" spc="30" dirty="0">
                <a:solidFill>
                  <a:srgbClr val="0E163E"/>
                </a:solidFill>
                <a:latin typeface="Franklin Gothic Medium" panose="02020603050405020304" pitchFamily="2"/>
              </a:rPr>
              <a:t>to the process for adults: </a:t>
            </a:r>
          </a:p>
          <a:p>
            <a:pPr marL="1017270" marR="0" indent="-285750" algn="l">
              <a:lnSpc>
                <a:spcPts val="1800"/>
              </a:lnSpc>
              <a:spcBef>
                <a:spcPts val="2370"/>
              </a:spcBef>
              <a:spcAft>
                <a:spcPts val="0"/>
              </a:spcAft>
              <a:buFont typeface="Wingdings" panose="05000000000000000000" pitchFamily="2" charset="2"/>
              <a:buChar char="v"/>
            </a:pPr>
            <a:r>
              <a:rPr lang="en-US" sz="1800" spc="20" dirty="0">
                <a:solidFill>
                  <a:srgbClr val="0E163E"/>
                </a:solidFill>
                <a:latin typeface="Franklin Gothic Medium" panose="02020603050405020304" pitchFamily="2"/>
              </a:rPr>
              <a:t>Minors can be involuntarily committed by a (#1) QMHP hold, (#2) by petition, or by (#3) a law </a:t>
            </a:r>
            <a:r>
              <a:rPr lang="en-US" sz="1800" spc="10" dirty="0">
                <a:solidFill>
                  <a:srgbClr val="0E163E"/>
                </a:solidFill>
                <a:latin typeface="Franklin Gothic Medium" panose="02020603050405020304" pitchFamily="2"/>
              </a:rPr>
              <a:t>enforcement hold </a:t>
            </a:r>
          </a:p>
          <a:p>
            <a:pPr marL="1017270" marR="0" indent="-285750" algn="l">
              <a:lnSpc>
                <a:spcPts val="1800"/>
              </a:lnSpc>
              <a:spcBef>
                <a:spcPts val="2105"/>
              </a:spcBef>
              <a:spcAft>
                <a:spcPts val="0"/>
              </a:spcAft>
              <a:buFont typeface="Wingdings" panose="05000000000000000000" pitchFamily="2" charset="2"/>
              <a:buChar char="v"/>
            </a:pPr>
            <a:r>
              <a:rPr lang="en-US" sz="1800" spc="25" dirty="0">
                <a:solidFill>
                  <a:srgbClr val="0E163E"/>
                </a:solidFill>
                <a:latin typeface="Franklin Gothic Medium" panose="02020603050405020304" pitchFamily="2"/>
              </a:rPr>
              <a:t>The County Board of Mental Illness handles juvenile involuntary commitments </a:t>
            </a:r>
          </a:p>
          <a:p>
            <a:pPr marL="1017270" marR="0" indent="-285750" algn="l">
              <a:lnSpc>
                <a:spcPts val="1800"/>
              </a:lnSpc>
              <a:spcBef>
                <a:spcPts val="2085"/>
              </a:spcBef>
              <a:spcAft>
                <a:spcPts val="0"/>
              </a:spcAft>
              <a:buFont typeface="Wingdings" panose="05000000000000000000" pitchFamily="2" charset="2"/>
              <a:buChar char="v"/>
            </a:pPr>
            <a:r>
              <a:rPr lang="en-US" sz="1800" spc="15" dirty="0">
                <a:solidFill>
                  <a:srgbClr val="0E163E"/>
                </a:solidFill>
                <a:latin typeface="Franklin Gothic Medium" panose="02020603050405020304" pitchFamily="2"/>
              </a:rPr>
              <a:t>A minor is entitled to a QMHP examination within 24 hours of the minor being held/taken into custody </a:t>
            </a:r>
          </a:p>
          <a:p>
            <a:pPr marL="1017270" marR="0" indent="-285750" algn="l">
              <a:lnSpc>
                <a:spcPts val="1800"/>
              </a:lnSpc>
              <a:spcBef>
                <a:spcPts val="2085"/>
              </a:spcBef>
              <a:spcAft>
                <a:spcPts val="0"/>
              </a:spcAft>
              <a:buFont typeface="Wingdings" panose="05000000000000000000" pitchFamily="2" charset="2"/>
              <a:buChar char="v"/>
            </a:pPr>
            <a:r>
              <a:rPr lang="en-US" sz="1800" spc="20" dirty="0">
                <a:solidFill>
                  <a:srgbClr val="0E163E"/>
                </a:solidFill>
                <a:latin typeface="Franklin Gothic Medium" panose="02020603050405020304" pitchFamily="2"/>
              </a:rPr>
              <a:t>A petition needs to be filed with the County Board of Mental Illness within 24 </a:t>
            </a:r>
            <a:r>
              <a:rPr lang="en-US" sz="1800" spc="15" dirty="0">
                <a:solidFill>
                  <a:srgbClr val="0E163E"/>
                </a:solidFill>
                <a:latin typeface="Franklin Gothic Medium" panose="02020603050405020304" pitchFamily="2"/>
              </a:rPr>
              <a:t>hours of the minor being held/taken into custody or the minor will be released </a:t>
            </a:r>
          </a:p>
          <a:p>
            <a:pPr marL="1017270" marR="0" indent="-285750" algn="l">
              <a:lnSpc>
                <a:spcPts val="1800"/>
              </a:lnSpc>
              <a:spcBef>
                <a:spcPts val="2305"/>
              </a:spcBef>
              <a:spcAft>
                <a:spcPts val="0"/>
              </a:spcAft>
              <a:buFont typeface="Wingdings" panose="05000000000000000000" pitchFamily="2" charset="2"/>
              <a:buChar char="v"/>
            </a:pPr>
            <a:r>
              <a:rPr lang="en-US" sz="1800" spc="25" dirty="0">
                <a:solidFill>
                  <a:srgbClr val="0E163E"/>
                </a:solidFill>
                <a:latin typeface="Franklin Gothic Medium" panose="02020603050405020304" pitchFamily="2"/>
              </a:rPr>
              <a:t>Based on both the petition and the QMHP examination, the County Board of </a:t>
            </a:r>
            <a:r>
              <a:rPr lang="en-US" sz="1800" spc="15" dirty="0">
                <a:solidFill>
                  <a:srgbClr val="0E163E"/>
                </a:solidFill>
                <a:latin typeface="Franklin Gothic Medium" panose="02020603050405020304" pitchFamily="2"/>
              </a:rPr>
              <a:t>Mental Illness will make a determination on whether to release the minor or hold them until a hearing can be held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89" name="Text Placeholder 18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0">
                <a:solidFill>
                  <a:srgbClr val="FFFFFF"/>
                </a:solidFill>
                <a:latin typeface="Franklin Gothic Medium" panose="02020603050405020304" pitchFamily="2"/>
              </a:rPr>
              <a:t>INVOLUNTARY COMMITMENT CRITERIA </a:t>
            </a:r>
          </a:p>
          <a:p>
            <a:pPr marL="0" marR="0" indent="0" algn="ctr">
              <a:lnSpc>
                <a:spcPts val="3600"/>
              </a:lnSpc>
              <a:spcBef>
                <a:spcPts val="270"/>
              </a:spcBef>
              <a:spcAft>
                <a:spcPts val="1070"/>
              </a:spcAft>
            </a:pPr>
            <a:r>
              <a:rPr lang="en-US" sz="3100" b="1" spc="570">
                <a:solidFill>
                  <a:srgbClr val="FFFFFF"/>
                </a:solidFill>
                <a:latin typeface="Franklin Gothic Medium" panose="02020603050405020304" pitchFamily="2"/>
              </a:rPr>
              <a:t>FOR</a:t>
            </a:r>
            <a:r>
              <a:rPr lang="en-US" sz="1200" b="1" spc="570">
                <a:solidFill>
                  <a:srgbClr val="FFFFFF"/>
                </a:solidFill>
                <a:latin typeface="Franklin Gothic Medium" panose="02020603050405020304" pitchFamily="2"/>
              </a:rPr>
              <a:t>MINORS (CONTINUED) </a:t>
            </a:r>
          </a:p>
        </p:txBody>
      </p:sp>
      <p:sp>
        <p:nvSpPr>
          <p:cNvPr id="190" name="Text Placeholder 18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9380" rIns="0" bIns="0" anchor="t">
            <a:normAutofit fontScale="95000"/>
          </a:bodyPr>
          <a:lstStyle/>
          <a:p>
            <a:pPr marL="320040" marR="0" indent="0" algn="l">
              <a:lnSpc>
                <a:spcPts val="3000"/>
              </a:lnSpc>
              <a:spcAft>
                <a:spcPts val="0"/>
              </a:spcAft>
            </a:pPr>
            <a:r>
              <a:rPr lang="en-US" sz="2750" spc="40" dirty="0">
                <a:solidFill>
                  <a:srgbClr val="0E163E"/>
                </a:solidFill>
                <a:latin typeface="Franklin Gothic Medium" panose="02020603050405020304" pitchFamily="2"/>
              </a:rPr>
              <a:t>A minor is subject to involuntary commitment if: </a:t>
            </a:r>
          </a:p>
          <a:p>
            <a:pPr marL="320040" marR="0" algn="l">
              <a:lnSpc>
                <a:spcPts val="2000"/>
              </a:lnSpc>
              <a:spcBef>
                <a:spcPts val="935"/>
              </a:spcBef>
              <a:spcAft>
                <a:spcPts val="0"/>
              </a:spcAft>
            </a:pPr>
            <a:r>
              <a:rPr lang="en-US" sz="2000" spc="20" dirty="0">
                <a:solidFill>
                  <a:srgbClr val="0E163E"/>
                </a:solidFill>
                <a:latin typeface="Franklin Gothic Medium" panose="02020603050405020304" pitchFamily="2"/>
              </a:rPr>
              <a:t>The minor displays one or more of the following conditions: </a:t>
            </a:r>
          </a:p>
          <a:p>
            <a:pPr marL="777240" marR="0" algn="l">
              <a:lnSpc>
                <a:spcPts val="1700"/>
              </a:lnSpc>
              <a:spcBef>
                <a:spcPts val="790"/>
              </a:spcBef>
              <a:spcAft>
                <a:spcPts val="0"/>
              </a:spcAft>
            </a:pPr>
            <a:r>
              <a:rPr lang="en-US" sz="1800" b="1" spc="0" dirty="0">
                <a:solidFill>
                  <a:srgbClr val="0E163E"/>
                </a:solidFill>
                <a:latin typeface="Franklin Gothic Medium" panose="02020603050405020304" pitchFamily="2"/>
              </a:rPr>
              <a:t>Exhibits:</a:t>
            </a:r>
            <a:r>
              <a:rPr lang="en-US" sz="1800" spc="0" dirty="0">
                <a:solidFill>
                  <a:srgbClr val="0E163E"/>
                </a:solidFill>
                <a:latin typeface="Franklin Gothic Medium" panose="02020603050405020304" pitchFamily="2"/>
              </a:rPr>
              <a:t> </a:t>
            </a:r>
          </a:p>
          <a:p>
            <a:pPr marL="1520190" marR="0" indent="-285750" algn="l">
              <a:lnSpc>
                <a:spcPts val="1700"/>
              </a:lnSpc>
              <a:spcBef>
                <a:spcPts val="660"/>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Seriously impaired contact with reality </a:t>
            </a:r>
          </a:p>
          <a:p>
            <a:pPr marL="1520190" marR="0" indent="-285750" algn="l">
              <a:lnSpc>
                <a:spcPts val="1700"/>
              </a:lnSpc>
              <a:spcBef>
                <a:spcPts val="650"/>
              </a:spcBef>
              <a:spcAft>
                <a:spcPts val="0"/>
              </a:spcAft>
              <a:buFont typeface="Wingdings" panose="05000000000000000000" pitchFamily="2" charset="2"/>
              <a:buChar char="q"/>
            </a:pPr>
            <a:r>
              <a:rPr lang="en-US" sz="1550" spc="5" dirty="0">
                <a:solidFill>
                  <a:srgbClr val="0E163E"/>
                </a:solidFill>
                <a:latin typeface="Franklin Gothic Medium" panose="02020603050405020304" pitchFamily="2"/>
              </a:rPr>
              <a:t>Severely impaired social, academic, and self-care functioning </a:t>
            </a:r>
          </a:p>
          <a:p>
            <a:pPr marL="1520190" marR="0" indent="-285750" algn="l">
              <a:lnSpc>
                <a:spcPts val="1700"/>
              </a:lnSpc>
              <a:spcBef>
                <a:spcPts val="605"/>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Thinking is frequently confused </a:t>
            </a:r>
          </a:p>
          <a:p>
            <a:pPr marL="1520190" marR="0" indent="-285750" algn="l">
              <a:lnSpc>
                <a:spcPts val="1700"/>
              </a:lnSpc>
              <a:spcBef>
                <a:spcPts val="605"/>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Behavior may be grossly inappropriate and bizarre </a:t>
            </a:r>
          </a:p>
          <a:p>
            <a:pPr marL="1520190" marR="0" indent="-285750" algn="l">
              <a:lnSpc>
                <a:spcPts val="1700"/>
              </a:lnSpc>
              <a:spcBef>
                <a:spcPts val="600"/>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Emotional reactions are frequently inappropriate at the situation </a:t>
            </a:r>
          </a:p>
          <a:p>
            <a:pPr marL="777240" marR="0" algn="l">
              <a:lnSpc>
                <a:spcPts val="1800"/>
              </a:lnSpc>
              <a:spcBef>
                <a:spcPts val="790"/>
              </a:spcBef>
              <a:spcAft>
                <a:spcPts val="0"/>
              </a:spcAft>
            </a:pPr>
            <a:r>
              <a:rPr lang="en-US" sz="1800" b="1" spc="20" dirty="0">
                <a:solidFill>
                  <a:srgbClr val="0E163E"/>
                </a:solidFill>
                <a:latin typeface="Franklin Gothic Medium" panose="02020603050405020304" pitchFamily="2"/>
              </a:rPr>
              <a:t>Manifests long-term behavior problems or suicidal behavior; or </a:t>
            </a:r>
          </a:p>
          <a:p>
            <a:pPr marL="777240" marR="0" algn="l">
              <a:lnSpc>
                <a:spcPts val="1800"/>
              </a:lnSpc>
              <a:spcBef>
                <a:spcPts val="795"/>
              </a:spcBef>
              <a:spcAft>
                <a:spcPts val="0"/>
              </a:spcAft>
            </a:pPr>
            <a:r>
              <a:rPr lang="en-US" sz="1800" b="1" spc="20" dirty="0">
                <a:solidFill>
                  <a:srgbClr val="0E163E"/>
                </a:solidFill>
                <a:latin typeface="Franklin Gothic Medium" panose="02020603050405020304" pitchFamily="2"/>
              </a:rPr>
              <a:t>Suffers from severe anxiety, depression, irrational fears, and concerns </a:t>
            </a:r>
          </a:p>
          <a:p>
            <a:pPr marL="1520190" marR="0" indent="-285750" algn="l">
              <a:lnSpc>
                <a:spcPts val="1700"/>
              </a:lnSpc>
              <a:spcBef>
                <a:spcPts val="600"/>
              </a:spcBef>
              <a:spcAft>
                <a:spcPts val="0"/>
              </a:spcAft>
              <a:buFont typeface="Wingdings" panose="05000000000000000000" pitchFamily="2" charset="2"/>
              <a:buChar char="q"/>
            </a:pPr>
            <a:r>
              <a:rPr lang="en-US" sz="1550" spc="-5" dirty="0">
                <a:solidFill>
                  <a:srgbClr val="0E163E"/>
                </a:solidFill>
                <a:latin typeface="Franklin Gothic Medium" panose="02020603050405020304" pitchFamily="2"/>
              </a:rPr>
              <a:t>Symptoms may be exhibited as </a:t>
            </a:r>
          </a:p>
          <a:p>
            <a:pPr marL="1931670" marR="0" indent="-285750" algn="l">
              <a:lnSpc>
                <a:spcPts val="1600"/>
              </a:lnSpc>
              <a:spcBef>
                <a:spcPts val="410"/>
              </a:spcBef>
              <a:spcAft>
                <a:spcPts val="0"/>
              </a:spcAft>
              <a:buFont typeface="Wingdings" panose="05000000000000000000" pitchFamily="2" charset="2"/>
              <a:buChar char="ü"/>
            </a:pPr>
            <a:r>
              <a:rPr lang="en-US" sz="1400" spc="-5" dirty="0">
                <a:solidFill>
                  <a:srgbClr val="0E163E"/>
                </a:solidFill>
                <a:latin typeface="Franklin Gothic Medium" panose="02020603050405020304" pitchFamily="2"/>
              </a:rPr>
              <a:t>Serious eating and sleeping disturbances </a:t>
            </a:r>
          </a:p>
          <a:p>
            <a:pPr marL="1931670" marR="0" indent="-285750" algn="l">
              <a:lnSpc>
                <a:spcPts val="1600"/>
              </a:lnSpc>
              <a:spcBef>
                <a:spcPts val="410"/>
              </a:spcBef>
              <a:spcAft>
                <a:spcPts val="0"/>
              </a:spcAft>
              <a:buFont typeface="Wingdings" panose="05000000000000000000" pitchFamily="2" charset="2"/>
              <a:buChar char="ü"/>
            </a:pPr>
            <a:r>
              <a:rPr lang="en-US" sz="1400" spc="-10" dirty="0">
                <a:solidFill>
                  <a:srgbClr val="0E163E"/>
                </a:solidFill>
                <a:latin typeface="Franklin Gothic Medium" panose="02020603050405020304" pitchFamily="2"/>
              </a:rPr>
              <a:t>Extreme sadness of suicidal proportion </a:t>
            </a:r>
          </a:p>
          <a:p>
            <a:pPr marL="1931670" marR="0" indent="-285750" algn="l">
              <a:lnSpc>
                <a:spcPts val="1600"/>
              </a:lnSpc>
              <a:spcBef>
                <a:spcPts val="405"/>
              </a:spcBef>
              <a:spcAft>
                <a:spcPts val="0"/>
              </a:spcAft>
              <a:buFont typeface="Wingdings" panose="05000000000000000000" pitchFamily="2" charset="2"/>
              <a:buChar char="ü"/>
            </a:pPr>
            <a:r>
              <a:rPr lang="en-US" sz="1400" spc="-10" dirty="0">
                <a:solidFill>
                  <a:srgbClr val="0E163E"/>
                </a:solidFill>
                <a:latin typeface="Franklin Gothic Medium" panose="02020603050405020304" pitchFamily="2"/>
              </a:rPr>
              <a:t>Maladaptive dependence on parents </a:t>
            </a:r>
          </a:p>
          <a:p>
            <a:pPr marL="1931670" marR="0" indent="-285750" algn="l">
              <a:lnSpc>
                <a:spcPts val="1600"/>
              </a:lnSpc>
              <a:spcBef>
                <a:spcPts val="405"/>
              </a:spcBef>
              <a:spcAft>
                <a:spcPts val="3235"/>
              </a:spcAft>
              <a:buFont typeface="Wingdings" panose="05000000000000000000" pitchFamily="2" charset="2"/>
              <a:buChar char="ü"/>
            </a:pPr>
            <a:r>
              <a:rPr lang="en-US" sz="1400" spc="-15" dirty="0">
                <a:solidFill>
                  <a:srgbClr val="0E163E"/>
                </a:solidFill>
                <a:latin typeface="Franklin Gothic Medium" panose="02020603050405020304" pitchFamily="2"/>
              </a:rPr>
              <a:t>Avoidance of non-familial social contact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93" name="Text Placeholder 19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0">
                <a:solidFill>
                  <a:srgbClr val="FFFFFF"/>
                </a:solidFill>
                <a:latin typeface="Franklin Gothic Medium" panose="02020603050405020304" pitchFamily="2"/>
              </a:rPr>
              <a:t>INVOLUNTARY COMMITMENT CRITERIA </a:t>
            </a:r>
          </a:p>
          <a:p>
            <a:pPr marL="0" marR="0" indent="0" algn="ctr">
              <a:lnSpc>
                <a:spcPts val="3600"/>
              </a:lnSpc>
              <a:spcBef>
                <a:spcPts val="270"/>
              </a:spcBef>
              <a:spcAft>
                <a:spcPts val="1070"/>
              </a:spcAft>
            </a:pPr>
            <a:r>
              <a:rPr lang="en-US" sz="3100" b="1" spc="530">
                <a:solidFill>
                  <a:srgbClr val="FFFFFF"/>
                </a:solidFill>
                <a:latin typeface="Franklin Gothic Medium" panose="02020603050405020304" pitchFamily="2"/>
              </a:rPr>
              <a:t>FOR</a:t>
            </a:r>
            <a:r>
              <a:rPr lang="en-US" sz="1200" b="1" spc="530">
                <a:solidFill>
                  <a:srgbClr val="FFFFFF"/>
                </a:solidFill>
                <a:latin typeface="Franklin Gothic Medium" panose="02020603050405020304" pitchFamily="2"/>
              </a:rPr>
              <a:t>MINORS ( CONTINUED) </a:t>
            </a:r>
          </a:p>
        </p:txBody>
      </p:sp>
      <p:sp>
        <p:nvSpPr>
          <p:cNvPr id="194" name="Text Placeholder 193"/>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56210" rIns="0" bIns="0" anchor="t">
            <a:normAutofit fontScale="95000"/>
          </a:bodyPr>
          <a:lstStyle/>
          <a:p>
            <a:pPr marL="457200" marR="0" indent="0" algn="l">
              <a:lnSpc>
                <a:spcPts val="2400"/>
              </a:lnSpc>
              <a:spcAft>
                <a:spcPts val="0"/>
              </a:spcAft>
            </a:pPr>
            <a:r>
              <a:rPr lang="en-US" sz="2200" spc="165" dirty="0">
                <a:solidFill>
                  <a:srgbClr val="0E163E"/>
                </a:solidFill>
                <a:latin typeface="Franklin Gothic Medium" panose="02020603050405020304" pitchFamily="2"/>
              </a:rPr>
              <a:t>As a result of being an individual with a serious emotional </a:t>
            </a:r>
          </a:p>
          <a:p>
            <a:pPr marL="457200" marR="0" indent="0" algn="l">
              <a:lnSpc>
                <a:spcPts val="2400"/>
              </a:lnSpc>
              <a:spcBef>
                <a:spcPts val="225"/>
              </a:spcBef>
              <a:spcAft>
                <a:spcPts val="0"/>
              </a:spcAft>
            </a:pPr>
            <a:r>
              <a:rPr lang="en-US" sz="2200" spc="170" dirty="0">
                <a:solidFill>
                  <a:srgbClr val="0E163E"/>
                </a:solidFill>
                <a:latin typeface="Franklin Gothic Medium" panose="02020603050405020304" pitchFamily="2"/>
              </a:rPr>
              <a:t>disturbance, the minor is a danger to self or others. </a:t>
            </a:r>
          </a:p>
          <a:p>
            <a:pPr marL="1474470" marR="960120" indent="-285750" algn="l">
              <a:lnSpc>
                <a:spcPts val="1900"/>
              </a:lnSpc>
              <a:spcBef>
                <a:spcPts val="360"/>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This includes the minor’s ability to attend to their basic human needs based upon what is appropriate for the age of the minor </a:t>
            </a:r>
          </a:p>
          <a:p>
            <a:pPr marL="1074420" marR="0" indent="-342900" algn="l">
              <a:lnSpc>
                <a:spcPts val="2000"/>
              </a:lnSpc>
              <a:spcBef>
                <a:spcPts val="840"/>
              </a:spcBef>
              <a:spcAft>
                <a:spcPts val="0"/>
              </a:spcAft>
              <a:buFont typeface="Courier New" panose="02070309020205020404" pitchFamily="49" charset="0"/>
              <a:buChar char="o"/>
            </a:pPr>
            <a:r>
              <a:rPr lang="en-US" sz="2000" spc="125" dirty="0">
                <a:solidFill>
                  <a:srgbClr val="0E163E"/>
                </a:solidFill>
                <a:latin typeface="Franklin Gothic Medium" panose="02020603050405020304" pitchFamily="2"/>
              </a:rPr>
              <a:t>The minor needs and is likely to benefit from treatment </a:t>
            </a:r>
          </a:p>
          <a:p>
            <a:pPr marL="1074420" marR="0" indent="-342900" algn="l">
              <a:lnSpc>
                <a:spcPts val="2000"/>
              </a:lnSpc>
              <a:spcBef>
                <a:spcPts val="885"/>
              </a:spcBef>
              <a:spcAft>
                <a:spcPts val="0"/>
              </a:spcAft>
              <a:buFont typeface="Courier New" panose="02070309020205020404" pitchFamily="49" charset="0"/>
              <a:buChar char="o"/>
            </a:pPr>
            <a:r>
              <a:rPr lang="en-US" sz="2000" spc="130" dirty="0">
                <a:solidFill>
                  <a:srgbClr val="0E163E"/>
                </a:solidFill>
                <a:latin typeface="Franklin Gothic Medium" panose="02020603050405020304" pitchFamily="2"/>
              </a:rPr>
              <a:t>Delinquent behavior alone does not constitute a serious </a:t>
            </a:r>
            <a:r>
              <a:rPr lang="en-US" sz="2000" spc="110" dirty="0">
                <a:solidFill>
                  <a:srgbClr val="0E163E"/>
                </a:solidFill>
                <a:latin typeface="Franklin Gothic Medium" panose="02020603050405020304" pitchFamily="2"/>
              </a:rPr>
              <a:t>emotional disturbance.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97" name="Text Placeholder 19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35">
                <a:solidFill>
                  <a:srgbClr val="FFFFFF"/>
                </a:solidFill>
                <a:latin typeface="Franklin Gothic Medium" panose="02020603050405020304" pitchFamily="2"/>
              </a:rPr>
              <a:t>SERIOUS EMOTIONAL DISTURBANCE </a:t>
            </a:r>
          </a:p>
        </p:txBody>
      </p:sp>
      <p:sp>
        <p:nvSpPr>
          <p:cNvPr id="198" name="Text Placeholder 19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30175" rIns="0" bIns="0" anchor="t">
            <a:normAutofit fontScale="95000"/>
          </a:bodyPr>
          <a:lstStyle/>
          <a:p>
            <a:pPr marL="365760" marR="0" indent="0" algn="l">
              <a:lnSpc>
                <a:spcPts val="2100"/>
              </a:lnSpc>
              <a:spcAft>
                <a:spcPts val="0"/>
              </a:spcAft>
            </a:pPr>
            <a:r>
              <a:rPr lang="en-US" sz="1900" spc="20" dirty="0">
                <a:solidFill>
                  <a:srgbClr val="0E163E"/>
                </a:solidFill>
                <a:latin typeface="Franklin Gothic Medium" panose="02020603050405020304" pitchFamily="2"/>
              </a:rPr>
              <a:t>An individual with a serious emotional disturbance is an individual who: </a:t>
            </a:r>
          </a:p>
          <a:p>
            <a:pPr marL="1200150" marR="0" indent="-285750" algn="l">
              <a:lnSpc>
                <a:spcPts val="1800"/>
              </a:lnSpc>
              <a:spcBef>
                <a:spcPts val="390"/>
              </a:spcBef>
              <a:spcAft>
                <a:spcPts val="0"/>
              </a:spcAft>
              <a:buFont typeface="Wingdings" panose="05000000000000000000" pitchFamily="2" charset="2"/>
              <a:buChar char="q"/>
            </a:pPr>
            <a:r>
              <a:rPr lang="en-US" sz="1650" spc="5" dirty="0">
                <a:solidFill>
                  <a:srgbClr val="0E163E"/>
                </a:solidFill>
                <a:latin typeface="Franklin Gothic Medium" panose="02020603050405020304" pitchFamily="2"/>
              </a:rPr>
              <a:t>Is under eighteen years of age </a:t>
            </a:r>
          </a:p>
          <a:p>
            <a:pPr marL="1200150" marR="411480" indent="-285750" algn="l">
              <a:lnSpc>
                <a:spcPts val="1800"/>
              </a:lnSpc>
              <a:spcBef>
                <a:spcPts val="395"/>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Exhibits behavior resulting in functional impairment which substantially interferes with, or limits the individual's role or functioning in the community, school, family, or peer group </a:t>
            </a:r>
          </a:p>
          <a:p>
            <a:pPr marL="1200150" marR="685800" indent="-285750" algn="l">
              <a:lnSpc>
                <a:spcPts val="1800"/>
              </a:lnSpc>
              <a:spcBef>
                <a:spcPts val="410"/>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Has a mental disorder diagnosed under the Diagnostic and Statistical Manual of Mental Disorders, fourth edition revised (DSM IV-TR), 1994*; </a:t>
            </a:r>
          </a:p>
          <a:p>
            <a:pPr marL="1200150" marR="914400" indent="-285750" algn="l">
              <a:lnSpc>
                <a:spcPts val="1800"/>
              </a:lnSpc>
              <a:spcBef>
                <a:spcPts val="410"/>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Has demonstrated a need for one or more special care services, in addition to mental health </a:t>
            </a:r>
          </a:p>
          <a:p>
            <a:pPr marL="1200150" marR="411480" indent="-285750" algn="just">
              <a:lnSpc>
                <a:spcPts val="1800"/>
              </a:lnSpc>
              <a:spcBef>
                <a:spcPts val="410"/>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Has problems with a demonstrated or expected longevity of at least one year or has an impairment of short duration and high severity. </a:t>
            </a:r>
          </a:p>
          <a:p>
            <a:pPr marL="365760" marR="0" indent="0" algn="l">
              <a:lnSpc>
                <a:spcPts val="2100"/>
              </a:lnSpc>
              <a:spcBef>
                <a:spcPts val="1940"/>
              </a:spcBef>
              <a:spcAft>
                <a:spcPts val="0"/>
              </a:spcAft>
            </a:pPr>
            <a:r>
              <a:rPr lang="en-US" sz="1900" spc="20" dirty="0">
                <a:solidFill>
                  <a:srgbClr val="0E163E"/>
                </a:solidFill>
                <a:latin typeface="Franklin Gothic Medium" panose="02020603050405020304" pitchFamily="2"/>
              </a:rPr>
              <a:t>Intellectual disabilities, epilepsy, other developmental disabilities, alcohol or </a:t>
            </a:r>
          </a:p>
          <a:p>
            <a:pPr marL="365760" marR="0" indent="0" algn="l">
              <a:lnSpc>
                <a:spcPts val="2000"/>
              </a:lnSpc>
              <a:spcBef>
                <a:spcPts val="0"/>
              </a:spcBef>
              <a:spcAft>
                <a:spcPts val="0"/>
              </a:spcAft>
            </a:pPr>
            <a:r>
              <a:rPr lang="en-US" sz="1900" spc="25" dirty="0">
                <a:solidFill>
                  <a:srgbClr val="0E163E"/>
                </a:solidFill>
                <a:latin typeface="Franklin Gothic Medium" panose="02020603050405020304" pitchFamily="2"/>
              </a:rPr>
              <a:t>substance abuse, brief period of intoxication, or criminal or delinquent behavior </a:t>
            </a:r>
          </a:p>
          <a:p>
            <a:pPr marL="365760" marR="0" indent="0" algn="l">
              <a:lnSpc>
                <a:spcPts val="2100"/>
              </a:lnSpc>
              <a:spcBef>
                <a:spcPts val="5"/>
              </a:spcBef>
              <a:spcAft>
                <a:spcPts val="0"/>
              </a:spcAft>
            </a:pPr>
            <a:r>
              <a:rPr lang="en-US" sz="1900" b="1" spc="25" dirty="0">
                <a:solidFill>
                  <a:srgbClr val="0E163E"/>
                </a:solidFill>
                <a:latin typeface="Franklin Gothic Medium" panose="02020603050405020304" pitchFamily="2"/>
              </a:rPr>
              <a:t>do not, alone, constitute serious emotional disturbance</a:t>
            </a:r>
            <a:r>
              <a:rPr lang="en-US" sz="1900" spc="25" dirty="0">
                <a:solidFill>
                  <a:srgbClr val="0E163E"/>
                </a:solidFill>
                <a:latin typeface="Franklin Gothic Medium" panose="02020603050405020304" pitchFamily="2"/>
              </a:rPr>
              <a:t>. </a:t>
            </a:r>
          </a:p>
          <a:p>
            <a:pPr marL="7269480" marR="0" indent="0" algn="l">
              <a:lnSpc>
                <a:spcPts val="1500"/>
              </a:lnSpc>
              <a:spcBef>
                <a:spcPts val="315"/>
              </a:spcBef>
              <a:spcAft>
                <a:spcPts val="0"/>
              </a:spcAft>
            </a:pPr>
            <a:r>
              <a:rPr lang="en-US" sz="1300" spc="30" dirty="0">
                <a:solidFill>
                  <a:srgbClr val="0E163E"/>
                </a:solidFill>
                <a:latin typeface="Franklin Gothic Medium" panose="02020603050405020304" pitchFamily="2"/>
              </a:rPr>
              <a:t>SDCL 27A-15-1.1 </a:t>
            </a:r>
          </a:p>
          <a:p>
            <a:pPr marL="365760" marR="0" indent="0" algn="l">
              <a:lnSpc>
                <a:spcPts val="2100"/>
              </a:lnSpc>
              <a:spcBef>
                <a:spcPts val="480"/>
              </a:spcBef>
              <a:spcAft>
                <a:spcPts val="0"/>
              </a:spcAft>
            </a:pPr>
            <a:r>
              <a:rPr lang="en-US" sz="1900" spc="25" dirty="0">
                <a:solidFill>
                  <a:srgbClr val="0E163E"/>
                </a:solidFill>
                <a:latin typeface="Franklin Gothic Medium" panose="02020603050405020304" pitchFamily="2"/>
              </a:rPr>
              <a:t>*The statutory language has not been updated since the release of the DSM 5. </a:t>
            </a:r>
          </a:p>
          <a:p>
            <a:pPr marL="365760" marR="0" indent="0" algn="l">
              <a:lnSpc>
                <a:spcPts val="2100"/>
              </a:lnSpc>
              <a:spcBef>
                <a:spcPts val="10"/>
              </a:spcBef>
              <a:spcAft>
                <a:spcPts val="1815"/>
              </a:spcAft>
            </a:pPr>
            <a:r>
              <a:rPr lang="en-US" sz="1900" spc="25" dirty="0">
                <a:solidFill>
                  <a:srgbClr val="0E163E"/>
                </a:solidFill>
                <a:latin typeface="Franklin Gothic Medium" panose="02020603050405020304" pitchFamily="2"/>
              </a:rPr>
              <a:t>A mental disorder diagnosed under the DSM 5 would be acceptable.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29" name="Text Placeholder 12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45285" rIns="0" bIns="0" anchor="t"/>
          <a:lstStyle/>
          <a:p>
            <a:pPr marL="2240280" marR="0" indent="0" algn="l">
              <a:lnSpc>
                <a:spcPts val="5900"/>
              </a:lnSpc>
              <a:spcAft>
                <a:spcPts val="0"/>
              </a:spcAft>
            </a:pPr>
            <a:r>
              <a:rPr lang="en-US" sz="5250" b="1" spc="135">
                <a:solidFill>
                  <a:srgbClr val="FFFFFF"/>
                </a:solidFill>
                <a:latin typeface="Franklin Gothic Medium" panose="02020603050405020304" pitchFamily="2"/>
              </a:rPr>
              <a:t>INVOLUNTARY </a:t>
            </a:r>
          </a:p>
          <a:p>
            <a:pPr marL="2240280" marR="0" indent="0" algn="l">
              <a:lnSpc>
                <a:spcPts val="5900"/>
              </a:lnSpc>
              <a:spcBef>
                <a:spcPts val="605"/>
              </a:spcBef>
              <a:spcAft>
                <a:spcPts val="0"/>
              </a:spcAft>
            </a:pPr>
            <a:r>
              <a:rPr lang="en-US" sz="5250" b="1" spc="175">
                <a:solidFill>
                  <a:srgbClr val="FFFFFF"/>
                </a:solidFill>
                <a:latin typeface="Franklin Gothic Medium" panose="02020603050405020304" pitchFamily="2"/>
              </a:rPr>
              <a:t>COMMITMENT </a:t>
            </a:r>
          </a:p>
          <a:p>
            <a:pPr marL="0" marR="160020" indent="0" algn="r">
              <a:lnSpc>
                <a:spcPts val="5900"/>
              </a:lnSpc>
              <a:spcBef>
                <a:spcPts val="605"/>
              </a:spcBef>
              <a:spcAft>
                <a:spcPts val="19785"/>
              </a:spcAft>
            </a:pPr>
            <a:r>
              <a:rPr lang="en-US" sz="5250" b="1" spc="130">
                <a:solidFill>
                  <a:srgbClr val="FFFFFF"/>
                </a:solidFill>
                <a:latin typeface="Franklin Gothic Medium" panose="02020603050405020304" pitchFamily="2"/>
              </a:rPr>
              <a:t>OF ADULTS </a:t>
            </a:r>
          </a:p>
        </p:txBody>
      </p:sp>
      <p:sp>
        <p:nvSpPr>
          <p:cNvPr id="130" name="Text Placeholder 12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3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01" name="Text Placeholder 20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0">
                <a:solidFill>
                  <a:srgbClr val="FFFFFF"/>
                </a:solidFill>
                <a:latin typeface="Franklin Gothic Medium" panose="02020603050405020304" pitchFamily="2"/>
              </a:rPr>
              <a:t>NOTICE OF RIGHTS </a:t>
            </a:r>
          </a:p>
        </p:txBody>
      </p:sp>
      <p:sp>
        <p:nvSpPr>
          <p:cNvPr id="202" name="Text Placeholder 20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89535" rIns="0" bIns="0" anchor="t">
            <a:normAutofit fontScale="95000"/>
          </a:bodyPr>
          <a:lstStyle/>
          <a:p>
            <a:pPr marL="0" marR="0" indent="0" algn="ctr">
              <a:lnSpc>
                <a:spcPts val="2300"/>
              </a:lnSpc>
              <a:spcAft>
                <a:spcPts val="0"/>
              </a:spcAft>
            </a:pPr>
            <a:r>
              <a:rPr lang="en-US" sz="2200" spc="15" dirty="0">
                <a:solidFill>
                  <a:srgbClr val="0E163E"/>
                </a:solidFill>
                <a:latin typeface="Franklin Gothic Medium" panose="02020603050405020304" pitchFamily="2"/>
              </a:rPr>
              <a:t>Immediately after the minor is taken into custody, the minor must be </a:t>
            </a:r>
          </a:p>
          <a:p>
            <a:pPr marL="411480" marR="0" indent="0" algn="l">
              <a:lnSpc>
                <a:spcPts val="2300"/>
              </a:lnSpc>
              <a:spcBef>
                <a:spcPts val="0"/>
              </a:spcBef>
              <a:spcAft>
                <a:spcPts val="0"/>
              </a:spcAft>
            </a:pPr>
            <a:r>
              <a:rPr lang="en-US" sz="2200" spc="10" dirty="0">
                <a:solidFill>
                  <a:srgbClr val="0E163E"/>
                </a:solidFill>
                <a:latin typeface="Franklin Gothic Medium" panose="02020603050405020304" pitchFamily="2"/>
              </a:rPr>
              <a:t>notified both orally and in writing of the following rights: </a:t>
            </a:r>
          </a:p>
          <a:p>
            <a:pPr marL="1200150" marR="502920" indent="-285750" algn="just">
              <a:lnSpc>
                <a:spcPts val="1500"/>
              </a:lnSpc>
              <a:spcBef>
                <a:spcPts val="375"/>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The right to immediately contact a parent, guardian, legal custodian, or other persons of the minor’s choosing </a:t>
            </a:r>
          </a:p>
          <a:p>
            <a:pPr marL="1200150" marR="0" indent="-285750" algn="just">
              <a:lnSpc>
                <a:spcPts val="1500"/>
              </a:lnSpc>
              <a:spcBef>
                <a:spcPts val="390"/>
              </a:spcBef>
              <a:spcAft>
                <a:spcPts val="0"/>
              </a:spcAft>
              <a:buFont typeface="Wingdings" panose="05000000000000000000" pitchFamily="2" charset="2"/>
              <a:buChar char="q"/>
            </a:pPr>
            <a:r>
              <a:rPr lang="en-US" sz="1550" spc="5" dirty="0">
                <a:solidFill>
                  <a:srgbClr val="0E163E"/>
                </a:solidFill>
                <a:latin typeface="Franklin Gothic Medium" panose="02020603050405020304" pitchFamily="2"/>
              </a:rPr>
              <a:t>The right to immediately contact and be represented by counsel </a:t>
            </a:r>
          </a:p>
          <a:p>
            <a:pPr marL="1200150" marR="502920" indent="-285750" algn="l">
              <a:lnSpc>
                <a:spcPts val="1500"/>
              </a:lnSpc>
              <a:spcBef>
                <a:spcPts val="350"/>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That the minor will be examined by a QMHP, designated by the chair of the County Board of Mental Illness, within 24 hours after being taken into custody to determine whether custody should continue </a:t>
            </a:r>
          </a:p>
          <a:p>
            <a:pPr marL="1200150" marR="0" indent="-285750" algn="l">
              <a:lnSpc>
                <a:spcPts val="1500"/>
              </a:lnSpc>
              <a:spcBef>
                <a:spcPts val="415"/>
              </a:spcBef>
              <a:spcAft>
                <a:spcPts val="0"/>
              </a:spcAft>
              <a:buFont typeface="Wingdings" panose="05000000000000000000" pitchFamily="2" charset="2"/>
              <a:buChar char="q"/>
            </a:pPr>
            <a:r>
              <a:rPr lang="en-US" sz="1550" spc="5" dirty="0">
                <a:solidFill>
                  <a:srgbClr val="0E163E"/>
                </a:solidFill>
                <a:latin typeface="Franklin Gothic Medium" panose="02020603050405020304" pitchFamily="2"/>
              </a:rPr>
              <a:t>The right, if custody is continued, to an independent examination </a:t>
            </a:r>
          </a:p>
          <a:p>
            <a:pPr marL="1200150" marR="411480" indent="-285750" algn="l">
              <a:lnSpc>
                <a:spcPts val="1500"/>
              </a:lnSpc>
              <a:spcBef>
                <a:spcPts val="375"/>
              </a:spcBef>
              <a:spcAft>
                <a:spcPts val="0"/>
              </a:spcAft>
              <a:buFont typeface="Wingdings" panose="05000000000000000000" pitchFamily="2" charset="2"/>
              <a:buChar char="q"/>
            </a:pPr>
            <a:r>
              <a:rPr lang="en-US" sz="1550" spc="0" dirty="0">
                <a:solidFill>
                  <a:srgbClr val="0E163E"/>
                </a:solidFill>
                <a:latin typeface="Franklin Gothic Medium" panose="02020603050405020304" pitchFamily="2"/>
              </a:rPr>
              <a:t>That should custody be continued, the right to a hearing within 5 to 7 days, depending on if there are weekends and/or holidays </a:t>
            </a:r>
          </a:p>
          <a:p>
            <a:pPr marL="1200150" marR="594360" indent="-285750" algn="l">
              <a:lnSpc>
                <a:spcPts val="1600"/>
              </a:lnSpc>
              <a:spcBef>
                <a:spcPts val="435"/>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That the referring county shall pay any expenses incurred by the board holding the hearing, including the transportation of the minor to the hearing, subject to reimbursement by the county ultimately proven to be the county of residence </a:t>
            </a:r>
          </a:p>
          <a:p>
            <a:pPr marL="1200150" marR="777240" indent="-285750" algn="l">
              <a:lnSpc>
                <a:spcPts val="1600"/>
              </a:lnSpc>
              <a:spcBef>
                <a:spcPts val="435"/>
              </a:spcBef>
              <a:spcAft>
                <a:spcPts val="0"/>
              </a:spcAft>
              <a:buFont typeface="Wingdings" panose="05000000000000000000" pitchFamily="2" charset="2"/>
              <a:buChar char="q"/>
            </a:pPr>
            <a:r>
              <a:rPr lang="en-US" sz="1650" spc="0" dirty="0">
                <a:solidFill>
                  <a:srgbClr val="0E163E"/>
                </a:solidFill>
                <a:latin typeface="Franklin Gothic Medium" panose="02020603050405020304" pitchFamily="2"/>
              </a:rPr>
              <a:t>No lien may be placed against the minor for the expenses incurred by the board </a:t>
            </a:r>
            <a:br>
              <a:rPr dirty="0"/>
            </a:br>
            <a:r>
              <a:rPr lang="en-US" sz="1650" spc="0" dirty="0">
                <a:solidFill>
                  <a:srgbClr val="0E163E"/>
                </a:solidFill>
                <a:latin typeface="Franklin Gothic Medium" panose="02020603050405020304" pitchFamily="2"/>
              </a:rPr>
              <a:t>holding the hearing, including the transportation of the person to the hearing </a:t>
            </a:r>
          </a:p>
          <a:p>
            <a:pPr marL="731520" marR="0" indent="0" algn="l">
              <a:lnSpc>
                <a:spcPts val="1800"/>
              </a:lnSpc>
              <a:spcBef>
                <a:spcPts val="2265"/>
              </a:spcBef>
              <a:spcAft>
                <a:spcPts val="0"/>
              </a:spcAft>
            </a:pPr>
            <a:r>
              <a:rPr lang="en-US" sz="1650" spc="-5" dirty="0">
                <a:solidFill>
                  <a:srgbClr val="0E163E"/>
                </a:solidFill>
                <a:latin typeface="Franklin Gothic Medium" panose="02020603050405020304" pitchFamily="2"/>
              </a:rPr>
              <a:t>Post-Commitment Treatment </a:t>
            </a:r>
          </a:p>
          <a:p>
            <a:pPr marL="1188720" marR="502920" algn="l">
              <a:lnSpc>
                <a:spcPts val="1200"/>
              </a:lnSpc>
              <a:spcBef>
                <a:spcPts val="330"/>
              </a:spcBef>
              <a:spcAft>
                <a:spcPts val="860"/>
              </a:spcAft>
            </a:pPr>
            <a:r>
              <a:rPr lang="en-US" sz="1200" spc="0" dirty="0">
                <a:solidFill>
                  <a:srgbClr val="0E163E"/>
                </a:solidFill>
                <a:latin typeface="Franklin Gothic Medium" panose="02020603050405020304" pitchFamily="2"/>
              </a:rPr>
              <a:t>The cost of any post-commitment treatment, medication and any hearing relating to medication, any post-commitment proceedings, including habeas corpus, any additional examinations requested by the individual, and costs of court-appointed counsel are the individual’s responsibility and a lien may be filed upon the individual’s real and personal property to ensure payment.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05" name="Text Placeholder 20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40">
                <a:solidFill>
                  <a:srgbClr val="FFFFFF"/>
                </a:solidFill>
                <a:latin typeface="Franklin Gothic Medium" panose="02020603050405020304" pitchFamily="2"/>
              </a:rPr>
              <a:t>APPROPRIATE REGIONAL FACILITY </a:t>
            </a:r>
          </a:p>
        </p:txBody>
      </p:sp>
      <p:sp>
        <p:nvSpPr>
          <p:cNvPr id="206" name="Text Placeholder 20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52400" rIns="0" bIns="0" anchor="t">
            <a:normAutofit fontScale="25000" lnSpcReduction="20000"/>
          </a:bodyPr>
          <a:lstStyle/>
          <a:p>
            <a:pPr marL="228600" marR="0" indent="0" algn="l">
              <a:lnSpc>
                <a:spcPct val="120000"/>
              </a:lnSpc>
              <a:spcAft>
                <a:spcPts val="600"/>
              </a:spcAft>
            </a:pPr>
            <a:r>
              <a:rPr lang="en-US" sz="9600" spc="20" dirty="0">
                <a:solidFill>
                  <a:srgbClr val="0E163E"/>
                </a:solidFill>
                <a:latin typeface="Franklin Gothic Medium" panose="02020603050405020304" pitchFamily="2"/>
              </a:rPr>
              <a:t>A juvenile detention facility may be used for pre-hearing custody of a minor if the availability of other appropriate regional facilities have been explored and </a:t>
            </a:r>
            <a:r>
              <a:rPr lang="en-US" sz="9600" spc="15" dirty="0">
                <a:solidFill>
                  <a:srgbClr val="0E163E"/>
                </a:solidFill>
                <a:latin typeface="Franklin Gothic Medium" panose="02020603050405020304" pitchFamily="2"/>
              </a:rPr>
              <a:t>exhausted. </a:t>
            </a:r>
          </a:p>
          <a:p>
            <a:pPr marL="868680" marR="0" algn="ctr">
              <a:lnSpc>
                <a:spcPct val="120000"/>
              </a:lnSpc>
            </a:pPr>
            <a:r>
              <a:rPr lang="en-US" sz="11200" b="1" spc="5" dirty="0">
                <a:solidFill>
                  <a:srgbClr val="FF0000"/>
                </a:solidFill>
                <a:latin typeface="Franklin Gothic Medium" panose="02020603050405020304" pitchFamily="2"/>
              </a:rPr>
              <a:t>A minor cannot, under any circumstances, </a:t>
            </a:r>
          </a:p>
          <a:p>
            <a:pPr marL="868680" marR="0" algn="ctr">
              <a:lnSpc>
                <a:spcPct val="120000"/>
              </a:lnSpc>
            </a:pPr>
            <a:r>
              <a:rPr lang="en-US" sz="11200" b="1" spc="5" dirty="0">
                <a:solidFill>
                  <a:srgbClr val="FF0000"/>
                </a:solidFill>
                <a:latin typeface="Franklin Gothic Medium" panose="02020603050405020304" pitchFamily="2"/>
              </a:rPr>
              <a:t>be held in a jail. </a:t>
            </a:r>
          </a:p>
          <a:p>
            <a:pPr marL="594360" marR="0" algn="l">
              <a:lnSpc>
                <a:spcPts val="2000"/>
              </a:lnSpc>
              <a:spcBef>
                <a:spcPts val="1725"/>
              </a:spcBef>
              <a:spcAft>
                <a:spcPts val="0"/>
              </a:spcAft>
            </a:pPr>
            <a:r>
              <a:rPr lang="en-US" sz="8000" spc="20" dirty="0">
                <a:solidFill>
                  <a:srgbClr val="0E163E"/>
                </a:solidFill>
                <a:latin typeface="Franklin Gothic Medium" panose="02020603050405020304" pitchFamily="2"/>
              </a:rPr>
              <a:t>If an appropriate regional facility maintains a separate unit for minors, a </a:t>
            </a:r>
            <a:r>
              <a:rPr lang="en-US" sz="8000" spc="25" dirty="0">
                <a:solidFill>
                  <a:srgbClr val="0E163E"/>
                </a:solidFill>
                <a:latin typeface="Franklin Gothic Medium" panose="02020603050405020304" pitchFamily="2"/>
              </a:rPr>
              <a:t>minor cannot be confined with adult detainees or patients. </a:t>
            </a:r>
          </a:p>
          <a:p>
            <a:pPr marL="594360" marR="0" algn="l">
              <a:lnSpc>
                <a:spcPts val="2000"/>
              </a:lnSpc>
              <a:spcBef>
                <a:spcPts val="1625"/>
              </a:spcBef>
              <a:spcAft>
                <a:spcPts val="0"/>
              </a:spcAft>
            </a:pPr>
            <a:r>
              <a:rPr lang="en-US" sz="8000" spc="25" dirty="0">
                <a:solidFill>
                  <a:srgbClr val="0E163E"/>
                </a:solidFill>
                <a:latin typeface="Franklin Gothic Medium" panose="02020603050405020304" pitchFamily="2"/>
              </a:rPr>
              <a:t>A minor can only be detained at a regional facility without a separate unit </a:t>
            </a:r>
            <a:r>
              <a:rPr lang="en-US" sz="8000" spc="20" dirty="0">
                <a:solidFill>
                  <a:srgbClr val="0E163E"/>
                </a:solidFill>
                <a:latin typeface="Franklin Gothic Medium" panose="02020603050405020304" pitchFamily="2"/>
              </a:rPr>
              <a:t>for minors if all other options were explored and exhausted. </a:t>
            </a:r>
          </a:p>
          <a:p>
            <a:pPr marL="594360" marR="0" algn="l">
              <a:lnSpc>
                <a:spcPts val="2000"/>
              </a:lnSpc>
              <a:spcBef>
                <a:spcPts val="1625"/>
              </a:spcBef>
              <a:spcAft>
                <a:spcPts val="0"/>
              </a:spcAft>
            </a:pPr>
            <a:r>
              <a:rPr lang="en-US" sz="8000" spc="20" dirty="0">
                <a:solidFill>
                  <a:srgbClr val="0E163E"/>
                </a:solidFill>
                <a:latin typeface="Franklin Gothic Medium" panose="02020603050405020304" pitchFamily="2"/>
              </a:rPr>
              <a:t>If placed in a facility with adults, the minor should be given separate sleeping </a:t>
            </a:r>
            <a:r>
              <a:rPr lang="en-US" sz="8000" spc="15" dirty="0">
                <a:solidFill>
                  <a:srgbClr val="0E163E"/>
                </a:solidFill>
                <a:latin typeface="Franklin Gothic Medium" panose="02020603050405020304" pitchFamily="2"/>
              </a:rPr>
              <a:t>quarters and day areas to the maximum extent possible. </a:t>
            </a:r>
          </a:p>
          <a:p>
            <a:pPr marL="6812280" marR="0" indent="0" algn="l">
              <a:lnSpc>
                <a:spcPts val="2100"/>
              </a:lnSpc>
              <a:spcBef>
                <a:spcPts val="3600"/>
              </a:spcBef>
              <a:spcAft>
                <a:spcPts val="6690"/>
              </a:spcAft>
            </a:pPr>
            <a:r>
              <a:rPr lang="en-US" sz="8000" spc="20" dirty="0">
                <a:solidFill>
                  <a:srgbClr val="0E163E"/>
                </a:solidFill>
                <a:latin typeface="Franklin Gothic Medium" panose="02020603050405020304" pitchFamily="2"/>
              </a:rPr>
              <a:t>SDCL 27A-15-31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09" name="Text Placeholder 20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6765" rIns="0" bIns="0" anchor="t"/>
          <a:lstStyle/>
          <a:p>
            <a:pPr marL="0" marR="0" indent="0" algn="ctr">
              <a:lnSpc>
                <a:spcPts val="5900"/>
              </a:lnSpc>
              <a:spcAft>
                <a:spcPts val="0"/>
              </a:spcAft>
            </a:pPr>
            <a:r>
              <a:rPr lang="en-US" sz="5250" b="1" spc="140">
                <a:solidFill>
                  <a:srgbClr val="FFFFFF"/>
                </a:solidFill>
                <a:latin typeface="Franklin Gothic Medium" panose="02020603050405020304" pitchFamily="2"/>
              </a:rPr>
              <a:t>PETITION FOR </a:t>
            </a:r>
          </a:p>
          <a:p>
            <a:pPr marL="0" marR="0" indent="0" algn="ctr">
              <a:lnSpc>
                <a:spcPts val="5900"/>
              </a:lnSpc>
              <a:spcBef>
                <a:spcPts val="605"/>
              </a:spcBef>
              <a:spcAft>
                <a:spcPts val="23025"/>
              </a:spcAft>
            </a:pPr>
            <a:r>
              <a:rPr lang="en-US" sz="5250" b="1" spc="190">
                <a:solidFill>
                  <a:srgbClr val="FFFFFF"/>
                </a:solidFill>
                <a:latin typeface="Franklin Gothic Medium" panose="02020603050405020304" pitchFamily="2"/>
              </a:rPr>
              <a:t>COMMITMENT </a:t>
            </a:r>
          </a:p>
        </p:txBody>
      </p:sp>
      <p:sp>
        <p:nvSpPr>
          <p:cNvPr id="210" name="Text Placeholder 20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5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13" name="Text Placeholder 21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PETITION FOR COMMITMENT </a:t>
            </a:r>
          </a:p>
        </p:txBody>
      </p:sp>
      <p:sp>
        <p:nvSpPr>
          <p:cNvPr id="214" name="Text Placeholder 213"/>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61925" rIns="0" bIns="0" anchor="t">
            <a:normAutofit fontScale="95000"/>
          </a:bodyPr>
          <a:lstStyle/>
          <a:p>
            <a:pPr marL="365760" marR="0" indent="0" algn="l">
              <a:lnSpc>
                <a:spcPts val="2800"/>
              </a:lnSpc>
              <a:spcAft>
                <a:spcPts val="0"/>
              </a:spcAft>
            </a:pPr>
            <a:r>
              <a:rPr lang="en-US" sz="2550" spc="40" dirty="0">
                <a:solidFill>
                  <a:srgbClr val="0E163E"/>
                </a:solidFill>
                <a:latin typeface="Franklin Gothic Medium" panose="02020603050405020304" pitchFamily="2"/>
              </a:rPr>
              <a:t>Who Can Petition? </a:t>
            </a:r>
          </a:p>
          <a:p>
            <a:pPr marL="640080" marR="0" algn="l">
              <a:lnSpc>
                <a:spcPts val="1700"/>
              </a:lnSpc>
              <a:spcBef>
                <a:spcPts val="410"/>
              </a:spcBef>
              <a:spcAft>
                <a:spcPts val="0"/>
              </a:spcAft>
            </a:pPr>
            <a:r>
              <a:rPr lang="en-US" sz="1800" spc="25" dirty="0">
                <a:solidFill>
                  <a:srgbClr val="0E163E"/>
                </a:solidFill>
                <a:latin typeface="Franklin Gothic Medium" panose="02020603050405020304" pitchFamily="2"/>
              </a:rPr>
              <a:t>Any person eighteen years of age or older who has personal knowledge of the </a:t>
            </a:r>
            <a:r>
              <a:rPr lang="en-US" sz="1800" spc="20" dirty="0">
                <a:solidFill>
                  <a:srgbClr val="0E163E"/>
                </a:solidFill>
                <a:latin typeface="Franklin Gothic Medium" panose="02020603050405020304" pitchFamily="2"/>
              </a:rPr>
              <a:t>individual’s behavior may file a petition with the County Board of Mental Illness </a:t>
            </a:r>
            <a:r>
              <a:rPr lang="en-US" sz="1800" spc="15" dirty="0">
                <a:solidFill>
                  <a:srgbClr val="0E163E"/>
                </a:solidFill>
                <a:latin typeface="Franklin Gothic Medium" panose="02020603050405020304" pitchFamily="2"/>
              </a:rPr>
              <a:t>alleging that the subject is seriously mentally ill (or has a serious emotional </a:t>
            </a:r>
            <a:r>
              <a:rPr lang="en-US" sz="1800" spc="20" dirty="0">
                <a:solidFill>
                  <a:srgbClr val="0E163E"/>
                </a:solidFill>
                <a:latin typeface="Franklin Gothic Medium" panose="02020603050405020304" pitchFamily="2"/>
              </a:rPr>
              <a:t>disturbance for minors) and in such condition that immediate intervention is</a:t>
            </a:r>
            <a:r>
              <a:rPr lang="en-US" spc="20" dirty="0">
                <a:solidFill>
                  <a:srgbClr val="0E163E"/>
                </a:solidFill>
                <a:latin typeface="Franklin Gothic Medium" panose="02020603050405020304" pitchFamily="2"/>
              </a:rPr>
              <a:t> </a:t>
            </a:r>
            <a:r>
              <a:rPr lang="en-US" sz="1800" spc="15" dirty="0">
                <a:solidFill>
                  <a:srgbClr val="0E163E"/>
                </a:solidFill>
                <a:latin typeface="Franklin Gothic Medium" panose="02020603050405020304" pitchFamily="2"/>
              </a:rPr>
              <a:t>necessary for the protection from physical harm of him/herself or others. </a:t>
            </a:r>
          </a:p>
          <a:p>
            <a:pPr marL="640080" marR="0" algn="l">
              <a:spcBef>
                <a:spcPts val="2580"/>
              </a:spcBef>
              <a:spcAft>
                <a:spcPts val="0"/>
              </a:spcAft>
            </a:pPr>
            <a:r>
              <a:rPr lang="en-US" sz="3400" spc="25" dirty="0">
                <a:solidFill>
                  <a:srgbClr val="FF0000"/>
                </a:solidFill>
                <a:latin typeface="Franklin Gothic Medium" panose="02020603050405020304" pitchFamily="2"/>
              </a:rPr>
              <a:t>Note: </a:t>
            </a:r>
            <a:r>
              <a:rPr lang="en-US" sz="3400" spc="25" dirty="0">
                <a:solidFill>
                  <a:srgbClr val="0E163E"/>
                </a:solidFill>
                <a:latin typeface="Franklin Gothic Medium" panose="02020603050405020304" pitchFamily="2"/>
              </a:rPr>
              <a:t>The same QMHP cannot initiate the petition and perform the QMHP </a:t>
            </a:r>
            <a:r>
              <a:rPr lang="en-US" sz="3400" spc="0" dirty="0">
                <a:solidFill>
                  <a:srgbClr val="0E163E"/>
                </a:solidFill>
                <a:latin typeface="Franklin Gothic Medium" panose="02020603050405020304" pitchFamily="2"/>
              </a:rPr>
              <a:t>examination.</a:t>
            </a:r>
            <a:r>
              <a:rPr lang="en-US" sz="1800" spc="0" dirty="0">
                <a:solidFill>
                  <a:srgbClr val="0E163E"/>
                </a:solidFill>
                <a:latin typeface="Franklin Gothic Medium" panose="02020603050405020304" pitchFamily="2"/>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17" name="Text Placeholder 21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INFORMATION NEEDED ON AN </a:t>
            </a:r>
          </a:p>
          <a:p>
            <a:pPr marL="0" marR="0" indent="0" algn="ctr">
              <a:lnSpc>
                <a:spcPts val="3500"/>
              </a:lnSpc>
              <a:spcBef>
                <a:spcPts val="360"/>
              </a:spcBef>
              <a:spcAft>
                <a:spcPts val="1075"/>
              </a:spcAft>
            </a:pPr>
            <a:r>
              <a:rPr lang="en-US" sz="3100" b="1" spc="190">
                <a:solidFill>
                  <a:srgbClr val="CA6C1D"/>
                </a:solidFill>
                <a:latin typeface="Franklin Gothic Medium" panose="02020603050405020304" pitchFamily="2"/>
              </a:rPr>
              <a:t>ADULT PETITION </a:t>
            </a:r>
          </a:p>
        </p:txBody>
      </p:sp>
      <p:sp>
        <p:nvSpPr>
          <p:cNvPr id="218" name="Text Placeholder 21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78740" rIns="0" bIns="0" anchor="t">
            <a:normAutofit fontScale="95000"/>
          </a:bodyPr>
          <a:lstStyle/>
          <a:p>
            <a:pPr marL="0" marR="0" indent="0" algn="ctr">
              <a:lnSpc>
                <a:spcPts val="2500"/>
              </a:lnSpc>
              <a:spcAft>
                <a:spcPts val="0"/>
              </a:spcAft>
            </a:pPr>
            <a:r>
              <a:rPr lang="en-US" sz="2350" spc="190" dirty="0">
                <a:solidFill>
                  <a:srgbClr val="0E163E"/>
                </a:solidFill>
                <a:latin typeface="Franklin Gothic Medium" panose="02020603050405020304" pitchFamily="2"/>
              </a:rPr>
              <a:t>The petition must be on a form, verified by affidavit, and </a:t>
            </a:r>
          </a:p>
          <a:p>
            <a:pPr marL="320040" marR="0" indent="0" algn="l">
              <a:lnSpc>
                <a:spcPts val="2500"/>
              </a:lnSpc>
              <a:spcBef>
                <a:spcPts val="45"/>
              </a:spcBef>
              <a:spcAft>
                <a:spcPts val="0"/>
              </a:spcAft>
            </a:pPr>
            <a:r>
              <a:rPr lang="en-US" sz="2350" spc="160" dirty="0">
                <a:solidFill>
                  <a:srgbClr val="0E163E"/>
                </a:solidFill>
                <a:latin typeface="Franklin Gothic Medium" panose="02020603050405020304" pitchFamily="2"/>
              </a:rPr>
              <a:t>must include: </a:t>
            </a:r>
          </a:p>
          <a:p>
            <a:pPr marL="1143000" marR="0" indent="-457200" algn="l">
              <a:lnSpc>
                <a:spcPts val="2200"/>
              </a:lnSpc>
              <a:spcBef>
                <a:spcPts val="565"/>
              </a:spcBef>
              <a:spcAft>
                <a:spcPts val="0"/>
              </a:spcAft>
              <a:buFont typeface="+mj-lt"/>
              <a:buAutoNum type="arabicPeriod"/>
            </a:pPr>
            <a:r>
              <a:rPr lang="en-US" sz="2000" spc="125" dirty="0">
                <a:solidFill>
                  <a:srgbClr val="0E163E"/>
                </a:solidFill>
                <a:latin typeface="Franklin Gothic Medium" panose="02020603050405020304" pitchFamily="2"/>
              </a:rPr>
              <a:t>A statement by the petitioner that the petitioner believes, on the </a:t>
            </a:r>
            <a:r>
              <a:rPr lang="en-US" sz="2000" spc="120" dirty="0">
                <a:solidFill>
                  <a:srgbClr val="0E163E"/>
                </a:solidFill>
                <a:latin typeface="Franklin Gothic Medium" panose="02020603050405020304" pitchFamily="2"/>
              </a:rPr>
              <a:t>basis of personal knowledge, that the individual is, as a result of serious mental illness, a danger to self or others; </a:t>
            </a:r>
          </a:p>
          <a:p>
            <a:pPr marL="1143000" marR="0" indent="-457200" algn="l">
              <a:lnSpc>
                <a:spcPts val="2200"/>
              </a:lnSpc>
              <a:spcBef>
                <a:spcPts val="480"/>
              </a:spcBef>
              <a:spcAft>
                <a:spcPts val="0"/>
              </a:spcAft>
              <a:buFont typeface="+mj-lt"/>
              <a:buAutoNum type="arabicPeriod"/>
            </a:pPr>
            <a:r>
              <a:rPr lang="en-US" sz="2000" spc="135" dirty="0">
                <a:solidFill>
                  <a:srgbClr val="0E163E"/>
                </a:solidFill>
                <a:latin typeface="Franklin Gothic Medium" panose="02020603050405020304" pitchFamily="2"/>
              </a:rPr>
              <a:t>The specific nature of the danger; </a:t>
            </a:r>
          </a:p>
          <a:p>
            <a:pPr marL="1143000" marR="0" indent="-457200" algn="l">
              <a:lnSpc>
                <a:spcPts val="2200"/>
              </a:lnSpc>
              <a:spcBef>
                <a:spcPts val="480"/>
              </a:spcBef>
              <a:spcAft>
                <a:spcPts val="0"/>
              </a:spcAft>
              <a:buFont typeface="+mj-lt"/>
              <a:buAutoNum type="arabicPeriod"/>
            </a:pPr>
            <a:r>
              <a:rPr lang="en-US" sz="2000" spc="125" dirty="0">
                <a:solidFill>
                  <a:srgbClr val="0E163E"/>
                </a:solidFill>
                <a:latin typeface="Franklin Gothic Medium" panose="02020603050405020304" pitchFamily="2"/>
              </a:rPr>
              <a:t>A summary of information upon which the statement of danger is </a:t>
            </a:r>
            <a:r>
              <a:rPr lang="en-US" sz="2000" spc="70" dirty="0">
                <a:solidFill>
                  <a:srgbClr val="0E163E"/>
                </a:solidFill>
                <a:latin typeface="Franklin Gothic Medium" panose="02020603050405020304" pitchFamily="2"/>
              </a:rPr>
              <a:t>based; </a:t>
            </a:r>
          </a:p>
          <a:p>
            <a:pPr marL="1143000" marR="0" indent="-457200" algn="l">
              <a:lnSpc>
                <a:spcPts val="2200"/>
              </a:lnSpc>
              <a:spcBef>
                <a:spcPts val="530"/>
              </a:spcBef>
              <a:spcAft>
                <a:spcPts val="0"/>
              </a:spcAft>
              <a:buFont typeface="+mj-lt"/>
              <a:buAutoNum type="arabicPeriod"/>
            </a:pPr>
            <a:r>
              <a:rPr lang="en-US" sz="2000" spc="125" dirty="0">
                <a:solidFill>
                  <a:srgbClr val="0E163E"/>
                </a:solidFill>
                <a:latin typeface="Franklin Gothic Medium" panose="02020603050405020304" pitchFamily="2"/>
              </a:rPr>
              <a:t>A statement of facts which caused the subject to come to the </a:t>
            </a:r>
            <a:r>
              <a:rPr lang="en-US" sz="2000" spc="105" dirty="0">
                <a:solidFill>
                  <a:srgbClr val="0E163E"/>
                </a:solidFill>
                <a:latin typeface="Franklin Gothic Medium" panose="02020603050405020304" pitchFamily="2"/>
              </a:rPr>
              <a:t>petitioner’s attention; </a:t>
            </a:r>
          </a:p>
          <a:p>
            <a:pPr marL="1143000" marR="0" indent="-457200" algn="l">
              <a:lnSpc>
                <a:spcPts val="2200"/>
              </a:lnSpc>
              <a:spcBef>
                <a:spcPts val="525"/>
              </a:spcBef>
              <a:spcAft>
                <a:spcPts val="0"/>
              </a:spcAft>
              <a:buFont typeface="+mj-lt"/>
              <a:buAutoNum type="arabicPeriod"/>
            </a:pPr>
            <a:r>
              <a:rPr lang="en-US" sz="2000" spc="135" dirty="0">
                <a:solidFill>
                  <a:srgbClr val="0E163E"/>
                </a:solidFill>
                <a:latin typeface="Franklin Gothic Medium" panose="02020603050405020304" pitchFamily="2"/>
              </a:rPr>
              <a:t>The address and signature of the petitioner; </a:t>
            </a:r>
          </a:p>
          <a:p>
            <a:pPr marL="1143000" marR="0" indent="-457200" algn="l">
              <a:lnSpc>
                <a:spcPts val="2200"/>
              </a:lnSpc>
              <a:spcBef>
                <a:spcPts val="435"/>
              </a:spcBef>
              <a:spcAft>
                <a:spcPts val="0"/>
              </a:spcAft>
              <a:buFont typeface="+mj-lt"/>
              <a:buAutoNum type="arabicPeriod"/>
            </a:pPr>
            <a:r>
              <a:rPr lang="en-US" sz="2000" spc="125" dirty="0">
                <a:solidFill>
                  <a:srgbClr val="0E163E"/>
                </a:solidFill>
                <a:latin typeface="Franklin Gothic Medium" panose="02020603050405020304" pitchFamily="2"/>
              </a:rPr>
              <a:t>A statement of the petitioner’s interest in the case; and </a:t>
            </a:r>
          </a:p>
          <a:p>
            <a:pPr marL="1143000" marR="0" indent="-457200" algn="l">
              <a:lnSpc>
                <a:spcPts val="2200"/>
              </a:lnSpc>
              <a:spcBef>
                <a:spcPts val="525"/>
              </a:spcBef>
              <a:spcAft>
                <a:spcPts val="0"/>
              </a:spcAft>
              <a:buFont typeface="+mj-lt"/>
              <a:buAutoNum type="arabicPeriod"/>
            </a:pPr>
            <a:r>
              <a:rPr lang="en-US" sz="2000" spc="135" dirty="0">
                <a:solidFill>
                  <a:srgbClr val="0E163E"/>
                </a:solidFill>
                <a:latin typeface="Franklin Gothic Medium" panose="02020603050405020304" pitchFamily="2"/>
              </a:rPr>
              <a:t>The name, address, age, marital status, and occupation of the </a:t>
            </a:r>
            <a:r>
              <a:rPr lang="en-US" sz="2000" spc="105" dirty="0">
                <a:solidFill>
                  <a:srgbClr val="0E163E"/>
                </a:solidFill>
                <a:latin typeface="Franklin Gothic Medium" panose="02020603050405020304" pitchFamily="2"/>
              </a:rPr>
              <a:t>individual to be evaluated. </a:t>
            </a:r>
          </a:p>
          <a:p>
            <a:pPr marL="6995160" marR="0" indent="0" algn="l">
              <a:lnSpc>
                <a:spcPts val="2200"/>
              </a:lnSpc>
              <a:spcBef>
                <a:spcPts val="1940"/>
              </a:spcBef>
              <a:spcAft>
                <a:spcPts val="650"/>
              </a:spcAft>
            </a:pPr>
            <a:r>
              <a:rPr lang="en-US" sz="2000" spc="25" dirty="0">
                <a:solidFill>
                  <a:srgbClr val="0E163E"/>
                </a:solidFill>
                <a:latin typeface="Franklin Gothic Medium" panose="02020603050405020304" pitchFamily="2"/>
              </a:rPr>
              <a:t>SDCL 27A-10-1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21" name="Text Placeholder 22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5">
                <a:solidFill>
                  <a:srgbClr val="FFFFFF"/>
                </a:solidFill>
                <a:latin typeface="Franklin Gothic Medium" panose="02020603050405020304" pitchFamily="2"/>
              </a:rPr>
              <a:t>INFORMATION NEEDED ON A </a:t>
            </a:r>
          </a:p>
          <a:p>
            <a:pPr marL="0" marR="0" indent="0" algn="ctr">
              <a:lnSpc>
                <a:spcPts val="3500"/>
              </a:lnSpc>
              <a:spcBef>
                <a:spcPts val="360"/>
              </a:spcBef>
              <a:spcAft>
                <a:spcPts val="1075"/>
              </a:spcAft>
            </a:pPr>
            <a:r>
              <a:rPr lang="en-US" sz="3100" b="1" spc="190">
                <a:solidFill>
                  <a:srgbClr val="CA6C1D"/>
                </a:solidFill>
                <a:latin typeface="Franklin Gothic Medium" panose="02020603050405020304" pitchFamily="2"/>
              </a:rPr>
              <a:t>MINOR PETITION </a:t>
            </a:r>
          </a:p>
        </p:txBody>
      </p:sp>
      <p:sp>
        <p:nvSpPr>
          <p:cNvPr id="222" name="Text Placeholder 22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58115" rIns="0" bIns="0" anchor="t">
            <a:normAutofit fontScale="87500"/>
          </a:bodyPr>
          <a:lstStyle/>
          <a:p>
            <a:pPr marL="0" marR="0" indent="0" algn="ctr">
              <a:lnSpc>
                <a:spcPts val="2500"/>
              </a:lnSpc>
              <a:spcAft>
                <a:spcPts val="0"/>
              </a:spcAft>
            </a:pPr>
            <a:r>
              <a:rPr lang="en-US" sz="2350" spc="45" dirty="0">
                <a:solidFill>
                  <a:srgbClr val="0E163E"/>
                </a:solidFill>
                <a:latin typeface="Franklin Gothic Medium" panose="02020603050405020304" pitchFamily="2"/>
              </a:rPr>
              <a:t>The petition must be on a form, verified by affidavit, and must </a:t>
            </a:r>
          </a:p>
          <a:p>
            <a:pPr marL="411480" marR="0" indent="0" algn="l">
              <a:lnSpc>
                <a:spcPts val="2500"/>
              </a:lnSpc>
              <a:spcBef>
                <a:spcPts val="335"/>
              </a:spcBef>
              <a:spcAft>
                <a:spcPts val="0"/>
              </a:spcAft>
            </a:pPr>
            <a:r>
              <a:rPr lang="en-US" sz="2350" spc="15" dirty="0">
                <a:solidFill>
                  <a:srgbClr val="0E163E"/>
                </a:solidFill>
                <a:latin typeface="Franklin Gothic Medium" panose="02020603050405020304" pitchFamily="2"/>
              </a:rPr>
              <a:t>include: </a:t>
            </a:r>
          </a:p>
          <a:p>
            <a:pPr marL="1074420" marR="0" indent="-342900" algn="l">
              <a:lnSpc>
                <a:spcPts val="1800"/>
              </a:lnSpc>
              <a:spcBef>
                <a:spcPts val="895"/>
              </a:spcBef>
              <a:spcAft>
                <a:spcPts val="0"/>
              </a:spcAft>
              <a:buFont typeface="+mj-lt"/>
              <a:buAutoNum type="arabicPeriod"/>
            </a:pPr>
            <a:r>
              <a:rPr lang="en-US" sz="2000" spc="20" dirty="0">
                <a:solidFill>
                  <a:srgbClr val="0E163E"/>
                </a:solidFill>
                <a:latin typeface="Franklin Gothic Medium" panose="02020603050405020304" pitchFamily="2"/>
              </a:rPr>
              <a:t>A statement by the petitioner, on the basis of personal knowledge, that such minor is, as a result of a serious emotional disturbance, a danger to self or </a:t>
            </a:r>
            <a:r>
              <a:rPr lang="en-US" sz="2000" spc="10" dirty="0">
                <a:solidFill>
                  <a:srgbClr val="0E163E"/>
                </a:solidFill>
                <a:latin typeface="Franklin Gothic Medium" panose="02020603050405020304" pitchFamily="2"/>
              </a:rPr>
              <a:t>others; </a:t>
            </a:r>
          </a:p>
          <a:p>
            <a:pPr marL="1074420" marR="0" indent="-342900" algn="l">
              <a:lnSpc>
                <a:spcPts val="1800"/>
              </a:lnSpc>
              <a:spcBef>
                <a:spcPts val="845"/>
              </a:spcBef>
              <a:spcAft>
                <a:spcPts val="0"/>
              </a:spcAft>
              <a:buFont typeface="+mj-lt"/>
              <a:buAutoNum type="arabicPeriod"/>
            </a:pPr>
            <a:r>
              <a:rPr lang="en-US" sz="2000" spc="20" dirty="0">
                <a:solidFill>
                  <a:srgbClr val="0E163E"/>
                </a:solidFill>
                <a:latin typeface="Franklin Gothic Medium" panose="02020603050405020304" pitchFamily="2"/>
              </a:rPr>
              <a:t>The specific nature of the danger; </a:t>
            </a:r>
          </a:p>
          <a:p>
            <a:pPr marL="1074420" marR="0" indent="-342900" algn="l">
              <a:lnSpc>
                <a:spcPts val="1800"/>
              </a:lnSpc>
              <a:spcBef>
                <a:spcPts val="790"/>
              </a:spcBef>
              <a:spcAft>
                <a:spcPts val="0"/>
              </a:spcAft>
              <a:buFont typeface="+mj-lt"/>
              <a:buAutoNum type="arabicPeriod"/>
            </a:pPr>
            <a:r>
              <a:rPr lang="en-US" sz="2000" spc="20" dirty="0">
                <a:solidFill>
                  <a:srgbClr val="0E163E"/>
                </a:solidFill>
                <a:latin typeface="Franklin Gothic Medium" panose="02020603050405020304" pitchFamily="2"/>
              </a:rPr>
              <a:t>A summary of the information upon which the statement of danger is based; </a:t>
            </a:r>
          </a:p>
          <a:p>
            <a:pPr marL="1074420" marR="0" indent="-342900" algn="l">
              <a:lnSpc>
                <a:spcPts val="1800"/>
              </a:lnSpc>
              <a:spcBef>
                <a:spcPts val="790"/>
              </a:spcBef>
              <a:spcAft>
                <a:spcPts val="0"/>
              </a:spcAft>
              <a:buFont typeface="+mj-lt"/>
              <a:buAutoNum type="arabicPeriod"/>
            </a:pPr>
            <a:r>
              <a:rPr lang="en-US" sz="2000" spc="15" dirty="0">
                <a:solidFill>
                  <a:srgbClr val="0E163E"/>
                </a:solidFill>
                <a:latin typeface="Franklin Gothic Medium" panose="02020603050405020304" pitchFamily="2"/>
              </a:rPr>
              <a:t>A statement of facts which caused the minor to come to the petitioner's </a:t>
            </a:r>
            <a:r>
              <a:rPr lang="en-US" sz="2000" spc="0" dirty="0">
                <a:solidFill>
                  <a:srgbClr val="0E163E"/>
                </a:solidFill>
                <a:latin typeface="Franklin Gothic Medium" panose="02020603050405020304" pitchFamily="2"/>
              </a:rPr>
              <a:t>attention; </a:t>
            </a:r>
          </a:p>
          <a:p>
            <a:pPr marL="1074420" marR="0" indent="-342900" algn="l">
              <a:lnSpc>
                <a:spcPts val="1800"/>
              </a:lnSpc>
              <a:spcBef>
                <a:spcPts val="850"/>
              </a:spcBef>
              <a:spcAft>
                <a:spcPts val="0"/>
              </a:spcAft>
              <a:buFont typeface="+mj-lt"/>
              <a:buAutoNum type="arabicPeriod"/>
            </a:pPr>
            <a:r>
              <a:rPr lang="en-US" sz="2000" spc="25" dirty="0">
                <a:solidFill>
                  <a:srgbClr val="0E163E"/>
                </a:solidFill>
                <a:latin typeface="Franklin Gothic Medium" panose="02020603050405020304" pitchFamily="2"/>
              </a:rPr>
              <a:t>The name, address, and signature of the petitioner; </a:t>
            </a:r>
          </a:p>
          <a:p>
            <a:pPr marL="1074420" marR="0" indent="-342900" algn="l">
              <a:lnSpc>
                <a:spcPts val="1800"/>
              </a:lnSpc>
              <a:spcBef>
                <a:spcPts val="790"/>
              </a:spcBef>
              <a:spcAft>
                <a:spcPts val="0"/>
              </a:spcAft>
              <a:buFont typeface="+mj-lt"/>
              <a:buAutoNum type="arabicPeriod"/>
            </a:pPr>
            <a:r>
              <a:rPr lang="en-US" sz="2000" spc="15" dirty="0">
                <a:solidFill>
                  <a:srgbClr val="0E163E"/>
                </a:solidFill>
                <a:latin typeface="Franklin Gothic Medium" panose="02020603050405020304" pitchFamily="2"/>
              </a:rPr>
              <a:t>A statement of the petitioner's interest in the case; and </a:t>
            </a:r>
          </a:p>
          <a:p>
            <a:pPr marL="1074420" marR="0" indent="-342900" algn="l">
              <a:lnSpc>
                <a:spcPts val="1800"/>
              </a:lnSpc>
              <a:spcBef>
                <a:spcPts val="815"/>
              </a:spcBef>
              <a:spcAft>
                <a:spcPts val="0"/>
              </a:spcAft>
              <a:buFont typeface="+mj-lt"/>
              <a:buAutoNum type="arabicPeriod"/>
            </a:pPr>
            <a:r>
              <a:rPr lang="en-US" sz="2000" spc="20" dirty="0">
                <a:solidFill>
                  <a:srgbClr val="0E163E"/>
                </a:solidFill>
                <a:latin typeface="Franklin Gothic Medium" panose="02020603050405020304" pitchFamily="2"/>
              </a:rPr>
              <a:t>The name of the minor to be evaluated and the address and age of the minor </a:t>
            </a:r>
            <a:r>
              <a:rPr lang="en-US" sz="2000" spc="25" dirty="0">
                <a:solidFill>
                  <a:srgbClr val="0E163E"/>
                </a:solidFill>
                <a:latin typeface="Franklin Gothic Medium" panose="02020603050405020304" pitchFamily="2"/>
              </a:rPr>
              <a:t>and the name and address of the minor's parents, guardian, or nearest relative. </a:t>
            </a:r>
          </a:p>
          <a:p>
            <a:pPr marL="6766560" marR="0" indent="0" algn="l">
              <a:lnSpc>
                <a:spcPts val="2200"/>
              </a:lnSpc>
              <a:spcBef>
                <a:spcPts val="3335"/>
              </a:spcBef>
              <a:spcAft>
                <a:spcPts val="760"/>
              </a:spcAft>
            </a:pPr>
            <a:r>
              <a:rPr lang="en-US" sz="1900" spc="75" dirty="0">
                <a:solidFill>
                  <a:srgbClr val="0E163E"/>
                </a:solidFill>
                <a:latin typeface="Franklin Gothic Medium" panose="02020603050405020304" pitchFamily="2"/>
              </a:rPr>
              <a:t>SDCL 27A-15-30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25" name="Text Placeholder 22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PETITION FOR COMMITMENT </a:t>
            </a:r>
          </a:p>
        </p:txBody>
      </p:sp>
      <p:sp>
        <p:nvSpPr>
          <p:cNvPr id="226" name="Text Placeholder 225"/>
          <p:cNvSpPr>
            <a:spLocks noGrp="1"/>
          </p:cNvSpPr>
          <p:nvPr>
            <p:ph type="body" idx="10"/>
          </p:nvPr>
        </p:nvSpPr>
        <p:spPr>
          <a:xfrm>
            <a:off x="111125" y="1499871"/>
            <a:ext cx="8915400" cy="5358130"/>
          </a:xfrm>
          <a:prstGeom prst="rect">
            <a:avLst/>
          </a:prstGeom>
          <a:solidFill>
            <a:srgbClr val="C0C0C0"/>
          </a:solidFill>
          <a:ln w="0" cmpd="sng">
            <a:noFill/>
            <a:prstDash val="solid"/>
          </a:ln>
        </p:spPr>
        <p:txBody>
          <a:bodyPr vert="horz" lIns="0" tIns="156210" rIns="0" bIns="0" anchor="t">
            <a:normAutofit fontScale="42500" lnSpcReduction="20000"/>
          </a:bodyPr>
          <a:lstStyle/>
          <a:p>
            <a:pPr marL="411480" marR="0" indent="0" algn="l">
              <a:lnSpc>
                <a:spcPts val="2400"/>
              </a:lnSpc>
              <a:spcAft>
                <a:spcPts val="0"/>
              </a:spcAft>
            </a:pPr>
            <a:r>
              <a:rPr lang="en-US" sz="3800" spc="25" dirty="0">
                <a:solidFill>
                  <a:srgbClr val="0E163E"/>
                </a:solidFill>
                <a:latin typeface="Franklin Gothic Medium" panose="02020603050405020304" pitchFamily="2"/>
              </a:rPr>
              <a:t>The State's Attorney or other person designated by the Board of County Commissioners shall assist the petitioner in completing the </a:t>
            </a:r>
            <a:r>
              <a:rPr lang="en-US" sz="3800" spc="-10" dirty="0">
                <a:solidFill>
                  <a:srgbClr val="0E163E"/>
                </a:solidFill>
                <a:latin typeface="Franklin Gothic Medium" panose="02020603050405020304" pitchFamily="2"/>
              </a:rPr>
              <a:t>petition. </a:t>
            </a:r>
            <a:r>
              <a:rPr lang="en-US" sz="3800" spc="-10" dirty="0">
                <a:solidFill>
                  <a:schemeClr val="accent6">
                    <a:lumMod val="50000"/>
                  </a:schemeClr>
                </a:solidFill>
                <a:latin typeface="Franklin Gothic Medium" panose="02020603050405020304" pitchFamily="2"/>
              </a:rPr>
              <a:t>(Note that the States’ Attorney will not likely have personal knowledge as required by 27A-10-1 and / or 27A-15-10.  Assistance is provided by training, and advice and direction in the use of the forms and the process.)</a:t>
            </a:r>
            <a:endParaRPr lang="en-US" sz="3800" spc="-10" dirty="0">
              <a:solidFill>
                <a:srgbClr val="0E163E"/>
              </a:solidFill>
              <a:latin typeface="Franklin Gothic Medium" panose="02020603050405020304" pitchFamily="2"/>
            </a:endParaRPr>
          </a:p>
          <a:p>
            <a:pPr marL="731520" marR="0" algn="l">
              <a:lnSpc>
                <a:spcPts val="2000"/>
              </a:lnSpc>
              <a:spcBef>
                <a:spcPts val="905"/>
              </a:spcBef>
              <a:spcAft>
                <a:spcPts val="0"/>
              </a:spcAft>
            </a:pPr>
            <a:r>
              <a:rPr lang="en-US" sz="3800" spc="15" dirty="0">
                <a:solidFill>
                  <a:srgbClr val="0E163E"/>
                </a:solidFill>
                <a:latin typeface="Franklin Gothic Medium" panose="02020603050405020304" pitchFamily="2"/>
              </a:rPr>
              <a:t>Each county will likely have a different format for their petition.</a:t>
            </a:r>
            <a:r>
              <a:rPr lang="en-US" sz="4200" spc="15" dirty="0">
                <a:solidFill>
                  <a:srgbClr val="0E163E"/>
                </a:solidFill>
                <a:latin typeface="Franklin Gothic Medium" panose="02020603050405020304" pitchFamily="2"/>
              </a:rPr>
              <a:t> </a:t>
            </a:r>
          </a:p>
          <a:p>
            <a:pPr marL="731520" marR="0" algn="l">
              <a:lnSpc>
                <a:spcPts val="2000"/>
              </a:lnSpc>
              <a:spcBef>
                <a:spcPts val="905"/>
              </a:spcBef>
              <a:spcAft>
                <a:spcPts val="0"/>
              </a:spcAft>
            </a:pPr>
            <a:r>
              <a:rPr lang="en-US" sz="3600" spc="0" dirty="0">
                <a:solidFill>
                  <a:srgbClr val="0E163E"/>
                </a:solidFill>
                <a:latin typeface="Franklin Gothic Medium" panose="02020603050405020304" pitchFamily="2"/>
              </a:rPr>
              <a:t>Please consult with your local Chair of the County Board of Mental Illness or your local State’s Attorney for the petition used in your area. </a:t>
            </a:r>
            <a:endParaRPr lang="en-US" sz="3600" dirty="0">
              <a:solidFill>
                <a:srgbClr val="0E163E"/>
              </a:solidFill>
              <a:latin typeface="Franklin Gothic Medium" panose="02020603050405020304" pitchFamily="2"/>
            </a:endParaRPr>
          </a:p>
          <a:p>
            <a:pPr marL="1188720" marR="0" indent="-457200" algn="l">
              <a:lnSpc>
                <a:spcPts val="2000"/>
              </a:lnSpc>
              <a:spcBef>
                <a:spcPts val="860"/>
              </a:spcBef>
              <a:spcAft>
                <a:spcPts val="0"/>
              </a:spcAft>
              <a:buFont typeface="Arial" panose="020B0604020202020204" pitchFamily="34" charset="0"/>
              <a:buChar char="•"/>
            </a:pPr>
            <a:r>
              <a:rPr lang="en-US" sz="3200" spc="20" dirty="0">
                <a:solidFill>
                  <a:srgbClr val="0E163E"/>
                </a:solidFill>
                <a:latin typeface="Franklin Gothic Medium" panose="02020603050405020304" pitchFamily="2"/>
              </a:rPr>
              <a:t>Upon completion of the petition, the petition shall be forthwith </a:t>
            </a:r>
            <a:r>
              <a:rPr lang="en-US" sz="3200" spc="25" dirty="0">
                <a:solidFill>
                  <a:srgbClr val="0E163E"/>
                </a:solidFill>
                <a:latin typeface="Franklin Gothic Medium" panose="02020603050405020304" pitchFamily="2"/>
              </a:rPr>
              <a:t>submitted to the Chair of the County Board of Mental Illness where such seriously mentally ill person is found. </a:t>
            </a:r>
          </a:p>
          <a:p>
            <a:pPr marL="731520" algn="l">
              <a:lnSpc>
                <a:spcPts val="2000"/>
              </a:lnSpc>
              <a:spcBef>
                <a:spcPts val="860"/>
              </a:spcBef>
            </a:pPr>
            <a:r>
              <a:rPr lang="en-US" sz="3600" spc="0" dirty="0">
                <a:solidFill>
                  <a:srgbClr val="0E163E"/>
                </a:solidFill>
                <a:latin typeface="Franklin Gothic Medium" panose="02020603050405020304" pitchFamily="2"/>
              </a:rPr>
              <a:t>The term, forthwith, means that the petition shall be completed and submitted to the chair at the earliest possible time during normal waking hours. </a:t>
            </a:r>
          </a:p>
          <a:p>
            <a:pPr marL="1188720" indent="-457200" algn="l">
              <a:lnSpc>
                <a:spcPts val="2000"/>
              </a:lnSpc>
              <a:spcBef>
                <a:spcPts val="860"/>
              </a:spcBef>
              <a:buFont typeface="Arial" panose="020B0604020202020204" pitchFamily="34" charset="0"/>
              <a:buChar char="•"/>
            </a:pPr>
            <a:r>
              <a:rPr lang="en-US" sz="3200" spc="0" dirty="0">
                <a:solidFill>
                  <a:srgbClr val="0E163E"/>
                </a:solidFill>
                <a:latin typeface="Franklin Gothic Medium" panose="02020603050405020304" pitchFamily="2"/>
              </a:rPr>
              <a:t>The term, forthwith, means that the petition shall be completed and submitted to the chair at the earliest possible time during normal waking hours. </a:t>
            </a:r>
            <a:endParaRPr lang="en-US" sz="3200" spc="25" dirty="0">
              <a:solidFill>
                <a:srgbClr val="0E163E"/>
              </a:solidFill>
              <a:latin typeface="Franklin Gothic Medium" panose="02020603050405020304" pitchFamily="2"/>
            </a:endParaRPr>
          </a:p>
          <a:p>
            <a:pPr marL="731520" marR="0" algn="l">
              <a:lnSpc>
                <a:spcPts val="2000"/>
              </a:lnSpc>
              <a:spcBef>
                <a:spcPts val="860"/>
              </a:spcBef>
              <a:spcAft>
                <a:spcPts val="0"/>
              </a:spcAft>
            </a:pPr>
            <a:r>
              <a:rPr lang="en-US" sz="3600" spc="20" dirty="0">
                <a:solidFill>
                  <a:srgbClr val="0E163E"/>
                </a:solidFill>
                <a:latin typeface="Franklin Gothic Medium" panose="02020603050405020304" pitchFamily="2"/>
              </a:rPr>
              <a:t>If a petition is not filed with the chair within 24 hours of the </a:t>
            </a:r>
            <a:r>
              <a:rPr lang="en-US" sz="3600" spc="35" dirty="0">
                <a:solidFill>
                  <a:srgbClr val="0E163E"/>
                </a:solidFill>
                <a:latin typeface="Franklin Gothic Medium" panose="02020603050405020304" pitchFamily="2"/>
              </a:rPr>
              <a:t>apprehension of the person, the person shall be released.</a:t>
            </a:r>
            <a:endParaRPr lang="en-US" sz="3600" spc="25" dirty="0">
              <a:solidFill>
                <a:srgbClr val="0E163E"/>
              </a:solidFill>
              <a:latin typeface="Franklin Gothic Medium" panose="02020603050405020304" pitchFamily="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29" name="Text Placeholder 22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5">
                <a:solidFill>
                  <a:srgbClr val="FFFFFF"/>
                </a:solidFill>
                <a:latin typeface="Franklin Gothic Medium" panose="02020603050405020304" pitchFamily="2"/>
              </a:rPr>
              <a:t>PETITION EXAMPLES </a:t>
            </a:r>
          </a:p>
        </p:txBody>
      </p:sp>
      <p:sp>
        <p:nvSpPr>
          <p:cNvPr id="230" name="Text Placeholder 22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61925" rIns="0" bIns="0" anchor="t">
            <a:normAutofit fontScale="95000"/>
          </a:bodyPr>
          <a:lstStyle/>
          <a:p>
            <a:pPr marL="411480" marR="0" indent="0" algn="just">
              <a:lnSpc>
                <a:spcPts val="2800"/>
              </a:lnSpc>
              <a:spcAft>
                <a:spcPts val="0"/>
              </a:spcAft>
            </a:pPr>
            <a:r>
              <a:rPr lang="en-US" sz="2550" spc="35">
                <a:solidFill>
                  <a:srgbClr val="0E163E"/>
                </a:solidFill>
                <a:latin typeface="Franklin Gothic Medium" panose="02020603050405020304" pitchFamily="2"/>
              </a:rPr>
              <a:t>Example petitions may be found at: </a:t>
            </a:r>
          </a:p>
          <a:p>
            <a:pPr marL="411480" marR="0" indent="0" algn="just">
              <a:lnSpc>
                <a:spcPts val="2000"/>
              </a:lnSpc>
              <a:spcBef>
                <a:spcPts val="745"/>
              </a:spcBef>
              <a:spcAft>
                <a:spcPts val="0"/>
              </a:spcAft>
            </a:pPr>
            <a:r>
              <a:rPr lang="en-US" sz="1900" u="sng" spc="170">
                <a:solidFill>
                  <a:srgbClr val="0000FF"/>
                </a:solidFill>
                <a:latin typeface="Franklin Gothic Medium" panose="02020603050405020304" pitchFamily="2"/>
              </a:rPr>
              <a:t>http://dss.sd.gov/behavioralhealth/community/countyboard.aspx</a:t>
            </a:r>
            <a:r>
              <a:rPr lang="en-US" sz="100" spc="170">
                <a:solidFill>
                  <a:srgbClr val="0E163E"/>
                </a:solidFill>
                <a:latin typeface="Franklin Gothic Medium" panose="02020603050405020304" pitchFamily="2"/>
              </a:rPr>
              <a:t> </a:t>
            </a:r>
          </a:p>
          <a:p>
            <a:pPr marL="411480" marR="0" indent="0" algn="just">
              <a:lnSpc>
                <a:spcPts val="2800"/>
              </a:lnSpc>
              <a:spcBef>
                <a:spcPts val="3535"/>
              </a:spcBef>
              <a:spcAft>
                <a:spcPts val="0"/>
              </a:spcAft>
            </a:pPr>
            <a:r>
              <a:rPr lang="en-US" sz="2550" spc="50">
                <a:solidFill>
                  <a:srgbClr val="0E163E"/>
                </a:solidFill>
                <a:latin typeface="Franklin Gothic Medium" panose="02020603050405020304" pitchFamily="2"/>
              </a:rPr>
              <a:t>Please check with your Chair of the County Board of </a:t>
            </a:r>
          </a:p>
          <a:p>
            <a:pPr marL="411480" marR="0" indent="0" algn="just">
              <a:lnSpc>
                <a:spcPts val="2800"/>
              </a:lnSpc>
              <a:spcBef>
                <a:spcPts val="365"/>
              </a:spcBef>
              <a:spcAft>
                <a:spcPts val="0"/>
              </a:spcAft>
            </a:pPr>
            <a:r>
              <a:rPr lang="en-US" sz="2550" spc="40">
                <a:solidFill>
                  <a:srgbClr val="0E163E"/>
                </a:solidFill>
                <a:latin typeface="Franklin Gothic Medium" panose="02020603050405020304" pitchFamily="2"/>
              </a:rPr>
              <a:t>Mental Illness or your local State’s Attorney for the petition </a:t>
            </a:r>
          </a:p>
          <a:p>
            <a:pPr marL="411480" marR="0" indent="0" algn="just">
              <a:lnSpc>
                <a:spcPts val="2800"/>
              </a:lnSpc>
              <a:spcBef>
                <a:spcPts val="365"/>
              </a:spcBef>
              <a:spcAft>
                <a:spcPts val="20420"/>
              </a:spcAft>
            </a:pPr>
            <a:r>
              <a:rPr lang="en-US" sz="2550" spc="40">
                <a:solidFill>
                  <a:srgbClr val="0E163E"/>
                </a:solidFill>
                <a:latin typeface="Franklin Gothic Medium" panose="02020603050405020304" pitchFamily="2"/>
              </a:rPr>
              <a:t>used in your area.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33" name="Text Placeholder 23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6765" rIns="0" bIns="0" anchor="t"/>
          <a:lstStyle/>
          <a:p>
            <a:pPr marL="548640" marR="0" indent="0" algn="l">
              <a:lnSpc>
                <a:spcPts val="5900"/>
              </a:lnSpc>
              <a:spcAft>
                <a:spcPts val="0"/>
              </a:spcAft>
            </a:pPr>
            <a:r>
              <a:rPr lang="en-US" sz="5250" b="1" spc="200">
                <a:solidFill>
                  <a:srgbClr val="FFFFFF"/>
                </a:solidFill>
                <a:latin typeface="Franklin Gothic Medium" panose="02020603050405020304" pitchFamily="2"/>
              </a:rPr>
              <a:t>COUNTY BOARD OF </a:t>
            </a:r>
          </a:p>
          <a:p>
            <a:pPr marL="0" marR="160020" indent="0" algn="r">
              <a:lnSpc>
                <a:spcPts val="5900"/>
              </a:lnSpc>
              <a:spcBef>
                <a:spcPts val="605"/>
              </a:spcBef>
              <a:spcAft>
                <a:spcPts val="23025"/>
              </a:spcAft>
            </a:pPr>
            <a:r>
              <a:rPr lang="en-US" sz="5250" b="1" spc="150">
                <a:solidFill>
                  <a:srgbClr val="FFFFFF"/>
                </a:solidFill>
                <a:latin typeface="Franklin Gothic Medium" panose="02020603050405020304" pitchFamily="2"/>
              </a:rPr>
              <a:t>MENTAL ILLNESS </a:t>
            </a:r>
          </a:p>
        </p:txBody>
      </p:sp>
      <p:sp>
        <p:nvSpPr>
          <p:cNvPr id="234" name="Text Placeholder 23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6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45" name="Text Placeholder 24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a:solidFill>
                  <a:srgbClr val="FFFFFF"/>
                </a:solidFill>
                <a:latin typeface="Franklin Gothic Medium" panose="02020603050405020304" pitchFamily="2"/>
              </a:rPr>
              <a:t>POWERS OF THE BOARD </a:t>
            </a:r>
          </a:p>
        </p:txBody>
      </p:sp>
      <p:sp>
        <p:nvSpPr>
          <p:cNvPr id="246" name="Text Placeholder 24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70180" rIns="0" bIns="0" anchor="t">
            <a:normAutofit fontScale="50000" lnSpcReduction="20000"/>
          </a:bodyPr>
          <a:lstStyle/>
          <a:p>
            <a:pPr marL="411480" marR="0" algn="l">
              <a:lnSpc>
                <a:spcPct val="110000"/>
              </a:lnSpc>
              <a:spcAft>
                <a:spcPts val="0"/>
              </a:spcAft>
            </a:pPr>
            <a:r>
              <a:rPr lang="en-US" sz="4800" spc="170" dirty="0">
                <a:solidFill>
                  <a:srgbClr val="0E163E"/>
                </a:solidFill>
                <a:latin typeface="Franklin Gothic Medium" panose="02020603050405020304" pitchFamily="2"/>
              </a:rPr>
              <a:t>The County Board of Mental Illness has jurisdiction over all </a:t>
            </a:r>
            <a:r>
              <a:rPr lang="en-US" sz="4800" spc="160" dirty="0">
                <a:solidFill>
                  <a:srgbClr val="0E163E"/>
                </a:solidFill>
                <a:latin typeface="Franklin Gothic Medium" panose="02020603050405020304" pitchFamily="2"/>
              </a:rPr>
              <a:t>applications or petitions for </a:t>
            </a:r>
          </a:p>
          <a:p>
            <a:pPr marL="1074420" marR="0" indent="-342900" algn="l">
              <a:lnSpc>
                <a:spcPct val="120000"/>
              </a:lnSpc>
              <a:spcBef>
                <a:spcPts val="830"/>
              </a:spcBef>
              <a:spcAft>
                <a:spcPts val="0"/>
              </a:spcAft>
              <a:buFont typeface="Wingdings" panose="05000000000000000000" pitchFamily="2" charset="2"/>
              <a:buChar char="q"/>
            </a:pPr>
            <a:r>
              <a:rPr lang="en-US" sz="3600" spc="100" dirty="0">
                <a:solidFill>
                  <a:srgbClr val="0E163E"/>
                </a:solidFill>
                <a:latin typeface="Franklin Gothic Medium" panose="02020603050405020304" pitchFamily="2"/>
              </a:rPr>
              <a:t>involuntary commitment </a:t>
            </a:r>
          </a:p>
          <a:p>
            <a:pPr marL="1074420" marR="0" indent="-342900" algn="l">
              <a:lnSpc>
                <a:spcPct val="120000"/>
              </a:lnSpc>
              <a:spcBef>
                <a:spcPts val="790"/>
              </a:spcBef>
              <a:spcAft>
                <a:spcPts val="0"/>
              </a:spcAft>
              <a:buFont typeface="Wingdings" panose="05000000000000000000" pitchFamily="2" charset="2"/>
              <a:buChar char="q"/>
            </a:pPr>
            <a:r>
              <a:rPr lang="en-US" sz="3600" spc="110" dirty="0">
                <a:solidFill>
                  <a:srgbClr val="0E163E"/>
                </a:solidFill>
                <a:latin typeface="Franklin Gothic Medium" panose="02020603050405020304" pitchFamily="2"/>
              </a:rPr>
              <a:t>the treatment of any involuntarily committed person </a:t>
            </a:r>
          </a:p>
          <a:p>
            <a:pPr marL="1074420" marR="0" indent="-342900" algn="l">
              <a:lnSpc>
                <a:spcPct val="120000"/>
              </a:lnSpc>
              <a:spcBef>
                <a:spcPts val="790"/>
              </a:spcBef>
              <a:spcAft>
                <a:spcPts val="0"/>
              </a:spcAft>
              <a:buFont typeface="Wingdings" panose="05000000000000000000" pitchFamily="2" charset="2"/>
              <a:buChar char="q"/>
            </a:pPr>
            <a:r>
              <a:rPr lang="en-US" sz="3600" spc="114" dirty="0">
                <a:solidFill>
                  <a:srgbClr val="0E163E"/>
                </a:solidFill>
                <a:latin typeface="Franklin Gothic Medium" panose="02020603050405020304" pitchFamily="2"/>
              </a:rPr>
              <a:t>the safekeeping of any person subject to involuntary commitment </a:t>
            </a:r>
            <a:r>
              <a:rPr lang="en-US" sz="3600" spc="95" dirty="0">
                <a:solidFill>
                  <a:srgbClr val="0E163E"/>
                </a:solidFill>
                <a:latin typeface="Franklin Gothic Medium" panose="02020603050405020304" pitchFamily="2"/>
              </a:rPr>
              <a:t>within its county. </a:t>
            </a:r>
          </a:p>
          <a:p>
            <a:pPr marL="411480" marR="0" algn="l">
              <a:lnSpc>
                <a:spcPct val="120000"/>
              </a:lnSpc>
              <a:spcBef>
                <a:spcPts val="860"/>
              </a:spcBef>
              <a:spcAft>
                <a:spcPts val="0"/>
              </a:spcAft>
            </a:pPr>
            <a:r>
              <a:rPr lang="en-US" sz="4800" spc="175" dirty="0">
                <a:solidFill>
                  <a:srgbClr val="0E163E"/>
                </a:solidFill>
                <a:latin typeface="Franklin Gothic Medium" panose="02020603050405020304" pitchFamily="2"/>
              </a:rPr>
              <a:t>The County Board of Mental Illness may issue subpoenas and compel obedience to any subpoena, and do any act of a court necessary and proper for the purpose of discharging the duties </a:t>
            </a:r>
            <a:r>
              <a:rPr lang="en-US" sz="4800" spc="140" dirty="0">
                <a:solidFill>
                  <a:srgbClr val="0E163E"/>
                </a:solidFill>
                <a:latin typeface="Franklin Gothic Medium" panose="02020603050405020304" pitchFamily="2"/>
              </a:rPr>
              <a:t>required of it. </a:t>
            </a:r>
          </a:p>
          <a:p>
            <a:pPr marL="7086600" marR="0" indent="0" algn="l">
              <a:lnSpc>
                <a:spcPct val="120000"/>
              </a:lnSpc>
              <a:spcBef>
                <a:spcPts val="600"/>
              </a:spcBef>
              <a:spcAft>
                <a:spcPts val="600"/>
              </a:spcAft>
            </a:pPr>
            <a:endParaRPr lang="en-US" sz="3100" spc="25" dirty="0">
              <a:solidFill>
                <a:srgbClr val="0E163E"/>
              </a:solidFill>
              <a:latin typeface="Franklin Gothic Medium" panose="02020603050405020304" pitchFamily="2"/>
            </a:endParaRPr>
          </a:p>
          <a:p>
            <a:pPr marL="7086600" marR="0" indent="0" algn="l">
              <a:lnSpc>
                <a:spcPct val="120000"/>
              </a:lnSpc>
              <a:spcBef>
                <a:spcPts val="600"/>
              </a:spcBef>
              <a:spcAft>
                <a:spcPts val="600"/>
              </a:spcAft>
            </a:pPr>
            <a:r>
              <a:rPr lang="en-US" sz="3100" spc="25" dirty="0">
                <a:solidFill>
                  <a:srgbClr val="0E163E"/>
                </a:solidFill>
                <a:latin typeface="Franklin Gothic Medium" panose="02020603050405020304" pitchFamily="2"/>
              </a:rPr>
              <a:t>SDCL 27A-7-4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33" name="Text Placeholder 13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210">
                <a:solidFill>
                  <a:srgbClr val="FFFFFF"/>
                </a:solidFill>
                <a:latin typeface="Franklin Gothic Medium" panose="02020603050405020304" pitchFamily="2"/>
              </a:rPr>
              <a:t>INVOLUNTARY COMMITMENT </a:t>
            </a:r>
          </a:p>
          <a:p>
            <a:pPr marL="0" marR="0" indent="0" algn="ctr">
              <a:lnSpc>
                <a:spcPts val="3900"/>
              </a:lnSpc>
              <a:spcBef>
                <a:spcPts val="400"/>
              </a:spcBef>
              <a:spcAft>
                <a:spcPts val="605"/>
              </a:spcAft>
            </a:pPr>
            <a:r>
              <a:rPr lang="en-US" sz="3500" b="1" spc="204">
                <a:solidFill>
                  <a:srgbClr val="FFFFFF"/>
                </a:solidFill>
                <a:latin typeface="Franklin Gothic Medium" panose="02020603050405020304" pitchFamily="2"/>
              </a:rPr>
              <a:t>CRITERIA FOR ADULTS </a:t>
            </a:r>
          </a:p>
        </p:txBody>
      </p:sp>
      <p:sp>
        <p:nvSpPr>
          <p:cNvPr id="134" name="Text Placeholder 133"/>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7475" rIns="0" bIns="0" anchor="t">
            <a:normAutofit fontScale="95000"/>
          </a:bodyPr>
          <a:lstStyle/>
          <a:p>
            <a:pPr marL="0" marR="0" indent="0" algn="ctr">
              <a:lnSpc>
                <a:spcPts val="4200"/>
              </a:lnSpc>
              <a:spcAft>
                <a:spcPts val="0"/>
              </a:spcAft>
            </a:pPr>
            <a:r>
              <a:rPr lang="en-US" sz="3950" spc="75" dirty="0">
                <a:solidFill>
                  <a:srgbClr val="0E163E"/>
                </a:solidFill>
                <a:latin typeface="Franklin Gothic Medium" panose="02020603050405020304" pitchFamily="2"/>
              </a:rPr>
              <a:t>A person 18 years or older is subject </a:t>
            </a:r>
          </a:p>
          <a:p>
            <a:pPr marL="365760" marR="0" indent="0" algn="l">
              <a:lnSpc>
                <a:spcPts val="4200"/>
              </a:lnSpc>
              <a:spcBef>
                <a:spcPts val="85"/>
              </a:spcBef>
              <a:spcAft>
                <a:spcPts val="0"/>
              </a:spcAft>
            </a:pPr>
            <a:r>
              <a:rPr lang="en-US" sz="3950" spc="40" dirty="0">
                <a:solidFill>
                  <a:srgbClr val="0E163E"/>
                </a:solidFill>
                <a:latin typeface="Franklin Gothic Medium" panose="02020603050405020304" pitchFamily="2"/>
              </a:rPr>
              <a:t>to involuntary commitment if: </a:t>
            </a:r>
          </a:p>
          <a:p>
            <a:pPr marL="1234440" marR="0" indent="-457200" algn="l">
              <a:lnSpc>
                <a:spcPts val="3000"/>
              </a:lnSpc>
              <a:spcBef>
                <a:spcPts val="815"/>
              </a:spcBef>
              <a:spcAft>
                <a:spcPts val="0"/>
              </a:spcAft>
              <a:buFont typeface="Wingdings" panose="05000000000000000000" pitchFamily="2" charset="2"/>
              <a:buChar char="ü"/>
            </a:pPr>
            <a:r>
              <a:rPr lang="en-US" sz="2750" spc="70" dirty="0">
                <a:solidFill>
                  <a:srgbClr val="0E163E"/>
                </a:solidFill>
                <a:latin typeface="Franklin Gothic Medium" panose="02020603050405020304" pitchFamily="2"/>
              </a:rPr>
              <a:t>The person has a serious mental illness </a:t>
            </a:r>
          </a:p>
          <a:p>
            <a:pPr marL="1234440" marR="0" indent="-457200" algn="l">
              <a:lnSpc>
                <a:spcPts val="3000"/>
              </a:lnSpc>
              <a:spcBef>
                <a:spcPts val="670"/>
              </a:spcBef>
              <a:spcAft>
                <a:spcPts val="0"/>
              </a:spcAft>
              <a:buFont typeface="Wingdings" panose="05000000000000000000" pitchFamily="2" charset="2"/>
              <a:buChar char="ü"/>
            </a:pPr>
            <a:r>
              <a:rPr lang="en-US" sz="2750" spc="60" dirty="0">
                <a:solidFill>
                  <a:srgbClr val="0E163E"/>
                </a:solidFill>
                <a:latin typeface="Franklin Gothic Medium" panose="02020603050405020304" pitchFamily="2"/>
              </a:rPr>
              <a:t>Due to the serious mental illness, the person is a </a:t>
            </a:r>
            <a:r>
              <a:rPr lang="en-US" sz="2750" spc="50" dirty="0">
                <a:solidFill>
                  <a:srgbClr val="0E163E"/>
                </a:solidFill>
                <a:latin typeface="Franklin Gothic Medium" panose="02020603050405020304" pitchFamily="2"/>
              </a:rPr>
              <a:t>danger to self or others or has a chronic disability </a:t>
            </a:r>
          </a:p>
          <a:p>
            <a:pPr marL="1234440" marR="0" indent="-457200" algn="l">
              <a:lnSpc>
                <a:spcPts val="3000"/>
              </a:lnSpc>
              <a:spcBef>
                <a:spcPts val="670"/>
              </a:spcBef>
              <a:spcAft>
                <a:spcPts val="0"/>
              </a:spcAft>
              <a:buFont typeface="Wingdings" panose="05000000000000000000" pitchFamily="2" charset="2"/>
              <a:buChar char="ü"/>
            </a:pPr>
            <a:r>
              <a:rPr lang="en-US" sz="2750" spc="55" dirty="0">
                <a:solidFill>
                  <a:srgbClr val="0E163E"/>
                </a:solidFill>
                <a:latin typeface="Franklin Gothic Medium" panose="02020603050405020304" pitchFamily="2"/>
              </a:rPr>
              <a:t>The person needs and is likely to benefit from </a:t>
            </a:r>
            <a:r>
              <a:rPr lang="en-US" sz="2750" spc="25" dirty="0">
                <a:solidFill>
                  <a:srgbClr val="0E163E"/>
                </a:solidFill>
                <a:latin typeface="Franklin Gothic Medium" panose="02020603050405020304" pitchFamily="2"/>
              </a:rPr>
              <a:t>treatment. </a:t>
            </a:r>
          </a:p>
          <a:p>
            <a:pPr marL="7086600" marR="0" indent="0" algn="l">
              <a:lnSpc>
                <a:spcPts val="2200"/>
              </a:lnSpc>
              <a:spcBef>
                <a:spcPts val="10515"/>
              </a:spcBef>
              <a:spcAft>
                <a:spcPts val="325"/>
              </a:spcAft>
            </a:pPr>
            <a:r>
              <a:rPr lang="en-US" sz="1900" spc="65" dirty="0">
                <a:solidFill>
                  <a:srgbClr val="0E163E"/>
                </a:solidFill>
                <a:latin typeface="Franklin Gothic Medium" panose="02020603050405020304" pitchFamily="2"/>
              </a:rPr>
              <a:t>SDCL 27A-1-2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49" name="Text Placeholder 24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55">
                <a:solidFill>
                  <a:srgbClr val="FFFFFF"/>
                </a:solidFill>
                <a:latin typeface="Franklin Gothic Medium" panose="02020603050405020304" pitchFamily="2"/>
              </a:rPr>
              <a:t>RELEASE </a:t>
            </a:r>
          </a:p>
        </p:txBody>
      </p:sp>
      <p:sp>
        <p:nvSpPr>
          <p:cNvPr id="250" name="Text Placeholder 249"/>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52400" rIns="0" bIns="0" anchor="t">
            <a:normAutofit fontScale="95000"/>
          </a:bodyPr>
          <a:lstStyle/>
          <a:p>
            <a:pPr marL="411480" marR="0" indent="0" algn="l">
              <a:spcAft>
                <a:spcPts val="0"/>
              </a:spcAft>
            </a:pPr>
            <a:r>
              <a:rPr lang="en-US" sz="4800" spc="170" dirty="0">
                <a:solidFill>
                  <a:srgbClr val="0E163E"/>
                </a:solidFill>
                <a:latin typeface="Franklin Gothic Medium" panose="02020603050405020304" pitchFamily="2"/>
              </a:rPr>
              <a:t>If the County Board of Mental Illness determines that the QMHP findings do not support involuntary commitment criteria, the </a:t>
            </a:r>
            <a:r>
              <a:rPr lang="en-US" sz="4800" spc="160" dirty="0">
                <a:solidFill>
                  <a:srgbClr val="0E163E"/>
                </a:solidFill>
                <a:latin typeface="Franklin Gothic Medium" panose="02020603050405020304" pitchFamily="2"/>
              </a:rPr>
              <a:t>individual must be released.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53" name="Text Placeholder 252"/>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860550" rIns="0" bIns="0" anchor="t"/>
          <a:lstStyle/>
          <a:p>
            <a:pPr marL="0" marR="137160" indent="0" algn="r">
              <a:lnSpc>
                <a:spcPts val="4800"/>
              </a:lnSpc>
              <a:spcAft>
                <a:spcPts val="0"/>
              </a:spcAft>
            </a:pPr>
            <a:r>
              <a:rPr lang="en-US" sz="4300" b="1" spc="155">
                <a:solidFill>
                  <a:srgbClr val="FFFFFF"/>
                </a:solidFill>
                <a:latin typeface="Franklin Gothic Medium" panose="02020603050405020304" pitchFamily="2"/>
              </a:rPr>
              <a:t>QUALIFIED MENTAL </a:t>
            </a:r>
          </a:p>
          <a:p>
            <a:pPr marL="0" marR="0" indent="0" algn="ctr">
              <a:lnSpc>
                <a:spcPts val="4800"/>
              </a:lnSpc>
              <a:spcBef>
                <a:spcPts val="490"/>
              </a:spcBef>
              <a:spcAft>
                <a:spcPts val="0"/>
              </a:spcAft>
            </a:pPr>
            <a:r>
              <a:rPr lang="en-US" sz="4300" b="1" spc="155">
                <a:solidFill>
                  <a:srgbClr val="FFFFFF"/>
                </a:solidFill>
                <a:latin typeface="Franklin Gothic Medium" panose="02020603050405020304" pitchFamily="2"/>
              </a:rPr>
              <a:t>HEALTH PROFESSIONAL </a:t>
            </a:r>
          </a:p>
          <a:p>
            <a:pPr marL="868680" marR="0" indent="0" algn="l">
              <a:lnSpc>
                <a:spcPts val="4800"/>
              </a:lnSpc>
              <a:spcBef>
                <a:spcPts val="490"/>
              </a:spcBef>
              <a:spcAft>
                <a:spcPts val="21575"/>
              </a:spcAft>
            </a:pPr>
            <a:r>
              <a:rPr lang="en-US" sz="4300" b="1" spc="150">
                <a:solidFill>
                  <a:srgbClr val="FFFFFF"/>
                </a:solidFill>
                <a:latin typeface="Franklin Gothic Medium" panose="02020603050405020304" pitchFamily="2"/>
              </a:rPr>
              <a:t>(QMHP) EXAMINATION </a:t>
            </a:r>
          </a:p>
        </p:txBody>
      </p:sp>
      <p:sp>
        <p:nvSpPr>
          <p:cNvPr id="254" name="Text Placeholder 253"/>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65">
                <a:solidFill>
                  <a:srgbClr val="FFFFFF"/>
                </a:solidFill>
                <a:latin typeface="Franklin Gothic Medium" panose="02020603050405020304" pitchFamily="2"/>
              </a:rPr>
              <a:t>Module 7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57" name="Text Placeholder 25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195">
                <a:solidFill>
                  <a:srgbClr val="FFFFFF"/>
                </a:solidFill>
                <a:latin typeface="Franklin Gothic Medium" panose="02020603050405020304" pitchFamily="2"/>
              </a:rPr>
              <a:t>QMHP EXAMINATION </a:t>
            </a:r>
          </a:p>
        </p:txBody>
      </p:sp>
      <p:sp>
        <p:nvSpPr>
          <p:cNvPr id="258" name="Text Placeholder 25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5730" rIns="0" bIns="0" anchor="t">
            <a:normAutofit fontScale="95000"/>
          </a:bodyPr>
          <a:lstStyle/>
          <a:p>
            <a:pPr marL="411480" marR="0" indent="0" algn="l">
              <a:lnSpc>
                <a:spcPts val="2900"/>
              </a:lnSpc>
              <a:spcAft>
                <a:spcPts val="0"/>
              </a:spcAft>
            </a:pPr>
            <a:r>
              <a:rPr lang="en-US" sz="2350" spc="50" dirty="0">
                <a:solidFill>
                  <a:srgbClr val="0E163E"/>
                </a:solidFill>
                <a:latin typeface="Franklin Gothic Medium" panose="02020603050405020304" pitchFamily="2"/>
              </a:rPr>
              <a:t>Within 24 hours after an individual is placed on a hold, the </a:t>
            </a:r>
          </a:p>
          <a:p>
            <a:pPr marL="411480" marR="0" indent="0" algn="l">
              <a:lnSpc>
                <a:spcPts val="2900"/>
              </a:lnSpc>
              <a:spcBef>
                <a:spcPts val="0"/>
              </a:spcBef>
              <a:spcAft>
                <a:spcPts val="0"/>
              </a:spcAft>
            </a:pPr>
            <a:r>
              <a:rPr lang="en-US" sz="2350" spc="45" dirty="0">
                <a:solidFill>
                  <a:srgbClr val="0E163E"/>
                </a:solidFill>
                <a:latin typeface="Franklin Gothic Medium" panose="02020603050405020304" pitchFamily="2"/>
              </a:rPr>
              <a:t>individual must be examined by a QMHP designated by the </a:t>
            </a:r>
          </a:p>
          <a:p>
            <a:pPr marL="411480" marR="0" indent="0" algn="l">
              <a:lnSpc>
                <a:spcPts val="2900"/>
              </a:lnSpc>
              <a:spcBef>
                <a:spcPts val="0"/>
              </a:spcBef>
              <a:spcAft>
                <a:spcPts val="0"/>
              </a:spcAft>
            </a:pPr>
            <a:r>
              <a:rPr lang="en-US" sz="2350" spc="50" dirty="0">
                <a:solidFill>
                  <a:srgbClr val="0E163E"/>
                </a:solidFill>
                <a:latin typeface="Franklin Gothic Medium" panose="02020603050405020304" pitchFamily="2"/>
              </a:rPr>
              <a:t>Chair of the County Board Mental Illness serving the area </a:t>
            </a:r>
          </a:p>
          <a:p>
            <a:pPr marL="411480" marR="0" indent="0" algn="l">
              <a:lnSpc>
                <a:spcPts val="2900"/>
              </a:lnSpc>
              <a:spcBef>
                <a:spcPts val="0"/>
              </a:spcBef>
              <a:spcAft>
                <a:spcPts val="0"/>
              </a:spcAft>
            </a:pPr>
            <a:r>
              <a:rPr lang="en-US" sz="2350" spc="45" dirty="0">
                <a:solidFill>
                  <a:srgbClr val="0E163E"/>
                </a:solidFill>
                <a:latin typeface="Franklin Gothic Medium" panose="02020603050405020304" pitchFamily="2"/>
              </a:rPr>
              <a:t>where the individual is being held. </a:t>
            </a:r>
          </a:p>
          <a:p>
            <a:pPr marL="914400" marR="0" algn="l">
              <a:lnSpc>
                <a:spcPts val="1700"/>
              </a:lnSpc>
              <a:spcBef>
                <a:spcPts val="1770"/>
              </a:spcBef>
              <a:spcAft>
                <a:spcPts val="0"/>
              </a:spcAft>
            </a:pPr>
            <a:r>
              <a:rPr lang="en-US" sz="1800" spc="25" dirty="0">
                <a:solidFill>
                  <a:srgbClr val="0E163E"/>
                </a:solidFill>
                <a:latin typeface="Franklin Gothic Medium" panose="02020603050405020304" pitchFamily="2"/>
              </a:rPr>
              <a:t>The same QMHP cannot initiate the petition and perform the QMHP </a:t>
            </a:r>
          </a:p>
          <a:p>
            <a:pPr marL="1188720" marR="0" indent="0" algn="l">
              <a:lnSpc>
                <a:spcPts val="1800"/>
              </a:lnSpc>
              <a:spcBef>
                <a:spcPts val="0"/>
              </a:spcBef>
              <a:spcAft>
                <a:spcPts val="0"/>
              </a:spcAft>
            </a:pPr>
            <a:r>
              <a:rPr lang="en-US" sz="1800" spc="0" dirty="0">
                <a:solidFill>
                  <a:srgbClr val="0E163E"/>
                </a:solidFill>
                <a:latin typeface="Franklin Gothic Medium" panose="02020603050405020304" pitchFamily="2"/>
              </a:rPr>
              <a:t>examination. </a:t>
            </a:r>
          </a:p>
          <a:p>
            <a:pPr marL="914400" marR="0" algn="l">
              <a:lnSpc>
                <a:spcPts val="1800"/>
              </a:lnSpc>
              <a:spcBef>
                <a:spcPts val="405"/>
              </a:spcBef>
              <a:spcAft>
                <a:spcPts val="0"/>
              </a:spcAft>
            </a:pPr>
            <a:r>
              <a:rPr lang="en-US" sz="1800" spc="20" dirty="0">
                <a:solidFill>
                  <a:srgbClr val="0E163E"/>
                </a:solidFill>
                <a:latin typeface="Franklin Gothic Medium" panose="02020603050405020304" pitchFamily="2"/>
              </a:rPr>
              <a:t>The QMHP examination shall include a mental status exam. </a:t>
            </a:r>
          </a:p>
          <a:p>
            <a:pPr marL="6949440" marR="0" indent="0" algn="l">
              <a:lnSpc>
                <a:spcPts val="2200"/>
              </a:lnSpc>
              <a:spcBef>
                <a:spcPts val="14040"/>
              </a:spcBef>
              <a:spcAft>
                <a:spcPts val="3640"/>
              </a:spcAft>
            </a:pPr>
            <a:r>
              <a:rPr lang="en-US" sz="1900" spc="65" dirty="0">
                <a:solidFill>
                  <a:srgbClr val="0E163E"/>
                </a:solidFill>
                <a:latin typeface="Franklin Gothic Medium" panose="02020603050405020304" pitchFamily="2"/>
              </a:rPr>
              <a:t>SDCL 27A-10-6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61" name="Text Placeholder 26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EXAMINATION NOTICE </a:t>
            </a:r>
          </a:p>
        </p:txBody>
      </p:sp>
      <p:sp>
        <p:nvSpPr>
          <p:cNvPr id="262" name="Text Placeholder 26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635" rIns="0" bIns="0" anchor="t">
            <a:normAutofit fontScale="95000"/>
          </a:bodyPr>
          <a:lstStyle/>
          <a:p>
            <a:pPr marL="365760" marR="0" indent="0" algn="l">
              <a:lnSpc>
                <a:spcPts val="2800"/>
              </a:lnSpc>
              <a:spcAft>
                <a:spcPts val="0"/>
              </a:spcAft>
            </a:pPr>
            <a:r>
              <a:rPr lang="en-US" sz="2750" spc="40" dirty="0">
                <a:solidFill>
                  <a:srgbClr val="0E163E"/>
                </a:solidFill>
                <a:latin typeface="Franklin Gothic Medium" panose="02020603050405020304" pitchFamily="2"/>
              </a:rPr>
              <a:t>Before the examination, the examiner must: </a:t>
            </a:r>
          </a:p>
          <a:p>
            <a:pPr marL="685800" marR="0" algn="l">
              <a:lnSpc>
                <a:spcPts val="2600"/>
              </a:lnSpc>
              <a:spcBef>
                <a:spcPts val="745"/>
              </a:spcBef>
              <a:spcAft>
                <a:spcPts val="0"/>
              </a:spcAft>
            </a:pPr>
            <a:r>
              <a:rPr lang="en-US" sz="2350" spc="45" dirty="0">
                <a:solidFill>
                  <a:srgbClr val="0E163E"/>
                </a:solidFill>
                <a:latin typeface="Franklin Gothic Medium" panose="02020603050405020304" pitchFamily="2"/>
              </a:rPr>
              <a:t>Identify himself/herself to the individual and explain the nature and purpose of the examination </a:t>
            </a:r>
          </a:p>
          <a:p>
            <a:pPr marL="685800" marR="0" algn="l">
              <a:lnSpc>
                <a:spcPts val="2600"/>
              </a:lnSpc>
              <a:spcBef>
                <a:spcPts val="1925"/>
              </a:spcBef>
              <a:spcAft>
                <a:spcPts val="0"/>
              </a:spcAft>
            </a:pPr>
            <a:r>
              <a:rPr lang="en-US" sz="2350" spc="50" dirty="0">
                <a:solidFill>
                  <a:srgbClr val="0E163E"/>
                </a:solidFill>
                <a:latin typeface="Franklin Gothic Medium" panose="02020603050405020304" pitchFamily="2"/>
              </a:rPr>
              <a:t>Advise the individual that the examination is being performed to assist in the determination of whether custody </a:t>
            </a:r>
            <a:r>
              <a:rPr lang="en-US" sz="2350" spc="55" dirty="0">
                <a:solidFill>
                  <a:srgbClr val="0E163E"/>
                </a:solidFill>
                <a:latin typeface="Franklin Gothic Medium" panose="02020603050405020304" pitchFamily="2"/>
              </a:rPr>
              <a:t>should continue </a:t>
            </a:r>
          </a:p>
          <a:p>
            <a:pPr marL="685800" marR="0" algn="l">
              <a:lnSpc>
                <a:spcPts val="2600"/>
              </a:lnSpc>
              <a:spcBef>
                <a:spcPts val="1895"/>
              </a:spcBef>
              <a:spcAft>
                <a:spcPts val="0"/>
              </a:spcAft>
            </a:pPr>
            <a:r>
              <a:rPr lang="en-US" sz="2350" spc="55" dirty="0">
                <a:solidFill>
                  <a:srgbClr val="0E163E"/>
                </a:solidFill>
                <a:latin typeface="Franklin Gothic Medium" panose="02020603050405020304" pitchFamily="2"/>
              </a:rPr>
              <a:t>Further advise the individual that the results of the </a:t>
            </a:r>
            <a:r>
              <a:rPr lang="en-US" sz="2350" spc="50" dirty="0">
                <a:solidFill>
                  <a:srgbClr val="0E163E"/>
                </a:solidFill>
                <a:latin typeface="Franklin Gothic Medium" panose="02020603050405020304" pitchFamily="2"/>
              </a:rPr>
              <a:t>examination may be used as evidence in an involuntary </a:t>
            </a:r>
            <a:r>
              <a:rPr lang="en-US" sz="2350" spc="30" dirty="0">
                <a:solidFill>
                  <a:srgbClr val="0E163E"/>
                </a:solidFill>
                <a:latin typeface="Franklin Gothic Medium" panose="02020603050405020304" pitchFamily="2"/>
              </a:rPr>
              <a:t>commitment hearing. </a:t>
            </a:r>
          </a:p>
          <a:p>
            <a:pPr marL="6995160" marR="0" indent="0" algn="l">
              <a:lnSpc>
                <a:spcPts val="2200"/>
              </a:lnSpc>
              <a:spcBef>
                <a:spcPts val="7660"/>
              </a:spcBef>
              <a:spcAft>
                <a:spcPts val="1815"/>
              </a:spcAft>
            </a:pPr>
            <a:r>
              <a:rPr lang="en-US" sz="1900" spc="70" dirty="0">
                <a:solidFill>
                  <a:srgbClr val="0E163E"/>
                </a:solidFill>
                <a:latin typeface="Franklin Gothic Medium" panose="02020603050405020304" pitchFamily="2"/>
              </a:rPr>
              <a:t>SDCL 27A-10-6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65" name="Text Placeholder 264"/>
          <p:cNvSpPr>
            <a:spLocks noGrp="1"/>
          </p:cNvSpPr>
          <p:nvPr>
            <p:ph type="body" idx="10"/>
          </p:nvPr>
        </p:nvSpPr>
        <p:spPr>
          <a:xfrm>
            <a:off x="111125" y="0"/>
            <a:ext cx="8915400" cy="2075687"/>
          </a:xfrm>
          <a:prstGeom prst="rect">
            <a:avLst/>
          </a:prstGeom>
          <a:solidFill>
            <a:srgbClr val="0E163E"/>
          </a:solidFill>
          <a:ln w="0" cmpd="sng">
            <a:noFill/>
            <a:prstDash val="solid"/>
          </a:ln>
        </p:spPr>
        <p:txBody>
          <a:bodyPr vert="horz" lIns="0" tIns="497840" rIns="0" bIns="0" anchor="t"/>
          <a:lstStyle/>
          <a:p>
            <a:pPr marL="0" marR="0" indent="0" algn="ctr"/>
            <a:r>
              <a:rPr lang="en-US" sz="3500" b="1" spc="220" dirty="0">
                <a:solidFill>
                  <a:srgbClr val="FFFFFF"/>
                </a:solidFill>
                <a:latin typeface="Franklin Gothic Medium" panose="02020603050405020304" pitchFamily="2"/>
              </a:rPr>
              <a:t>CONTENT OF QMHP EXAMINATION </a:t>
            </a:r>
          </a:p>
          <a:p>
            <a:pPr marL="0" marR="0" indent="0" algn="ctr"/>
            <a:r>
              <a:rPr lang="en-US" sz="2400" b="1" spc="220" dirty="0">
                <a:solidFill>
                  <a:srgbClr val="FFFFFF"/>
                </a:solidFill>
                <a:latin typeface="Franklin Gothic Medium" panose="02020603050405020304" pitchFamily="2"/>
              </a:rPr>
              <a:t>(As an Officer, If your wondering what you should be looking at, consider what the QMHP will be looking for.)</a:t>
            </a:r>
            <a:r>
              <a:rPr lang="en-US" sz="3500" b="1" spc="220" dirty="0">
                <a:solidFill>
                  <a:srgbClr val="FFFFFF"/>
                </a:solidFill>
                <a:latin typeface="Franklin Gothic Medium" panose="02020603050405020304" pitchFamily="2"/>
              </a:rPr>
              <a:t> </a:t>
            </a:r>
          </a:p>
        </p:txBody>
      </p:sp>
      <p:sp>
        <p:nvSpPr>
          <p:cNvPr id="266" name="Text Placeholder 265"/>
          <p:cNvSpPr>
            <a:spLocks noGrp="1"/>
          </p:cNvSpPr>
          <p:nvPr>
            <p:ph type="body" idx="10"/>
          </p:nvPr>
        </p:nvSpPr>
        <p:spPr>
          <a:xfrm>
            <a:off x="111125" y="2075688"/>
            <a:ext cx="8915400" cy="4605782"/>
          </a:xfrm>
          <a:prstGeom prst="rect">
            <a:avLst/>
          </a:prstGeom>
          <a:solidFill>
            <a:srgbClr val="C0C0C0"/>
          </a:solidFill>
          <a:ln w="0" cmpd="sng">
            <a:noFill/>
            <a:prstDash val="solid"/>
          </a:ln>
        </p:spPr>
        <p:txBody>
          <a:bodyPr vert="horz" lIns="0" tIns="158115" rIns="0" bIns="0" anchor="t">
            <a:normAutofit fontScale="95000"/>
          </a:bodyPr>
          <a:lstStyle/>
          <a:p>
            <a:pPr marL="411480" marR="0" indent="0" algn="l">
              <a:lnSpc>
                <a:spcPts val="2500"/>
              </a:lnSpc>
              <a:spcAft>
                <a:spcPts val="0"/>
              </a:spcAft>
            </a:pPr>
            <a:r>
              <a:rPr lang="en-US" sz="2350" spc="185" dirty="0">
                <a:solidFill>
                  <a:srgbClr val="0E163E"/>
                </a:solidFill>
                <a:latin typeface="Franklin Gothic Medium" panose="02020603050405020304" pitchFamily="2"/>
              </a:rPr>
              <a:t>Reason for the evaluation/basis for petition </a:t>
            </a:r>
          </a:p>
          <a:p>
            <a:pPr marL="731520" marR="0" algn="l">
              <a:lnSpc>
                <a:spcPts val="2400"/>
              </a:lnSpc>
              <a:spcBef>
                <a:spcPts val="1090"/>
              </a:spcBef>
              <a:spcAft>
                <a:spcPts val="0"/>
              </a:spcAft>
            </a:pPr>
            <a:r>
              <a:rPr lang="en-US" sz="2350" spc="155" dirty="0">
                <a:solidFill>
                  <a:srgbClr val="0E163E"/>
                </a:solidFill>
                <a:latin typeface="Franklin Gothic Medium" panose="02020603050405020304" pitchFamily="2"/>
              </a:rPr>
              <a:t>Notice </a:t>
            </a:r>
          </a:p>
          <a:p>
            <a:pPr marL="731520" marR="0" algn="l">
              <a:lnSpc>
                <a:spcPts val="2400"/>
              </a:lnSpc>
              <a:spcBef>
                <a:spcPts val="1090"/>
              </a:spcBef>
              <a:spcAft>
                <a:spcPts val="0"/>
              </a:spcAft>
            </a:pPr>
            <a:r>
              <a:rPr lang="en-US" sz="2350" spc="150" dirty="0">
                <a:solidFill>
                  <a:srgbClr val="0E163E"/>
                </a:solidFill>
                <a:latin typeface="Franklin Gothic Medium" panose="02020603050405020304" pitchFamily="2"/>
              </a:rPr>
              <a:t>Specific history relevant to allegations (be specific, </a:t>
            </a:r>
            <a:r>
              <a:rPr lang="en-US" sz="2350" spc="130" dirty="0">
                <a:solidFill>
                  <a:srgbClr val="0E163E"/>
                </a:solidFill>
                <a:latin typeface="Franklin Gothic Medium" panose="02020603050405020304" pitchFamily="2"/>
              </a:rPr>
              <a:t>use quotes, timelines) </a:t>
            </a:r>
          </a:p>
          <a:p>
            <a:pPr marL="411480" marR="0" indent="0" algn="l">
              <a:lnSpc>
                <a:spcPts val="2600"/>
              </a:lnSpc>
              <a:spcBef>
                <a:spcPts val="925"/>
              </a:spcBef>
              <a:spcAft>
                <a:spcPts val="0"/>
              </a:spcAft>
            </a:pPr>
            <a:r>
              <a:rPr lang="en-US" sz="2350" spc="175" dirty="0">
                <a:solidFill>
                  <a:srgbClr val="0E163E"/>
                </a:solidFill>
                <a:latin typeface="Franklin Gothic Medium" panose="02020603050405020304" pitchFamily="2"/>
              </a:rPr>
              <a:t>Brief social history </a:t>
            </a:r>
          </a:p>
          <a:p>
            <a:pPr marL="731520" marR="0" algn="l">
              <a:lnSpc>
                <a:spcPts val="2400"/>
              </a:lnSpc>
              <a:spcBef>
                <a:spcPts val="1075"/>
              </a:spcBef>
              <a:spcAft>
                <a:spcPts val="0"/>
              </a:spcAft>
            </a:pPr>
            <a:r>
              <a:rPr lang="en-US" sz="2350" spc="155" dirty="0">
                <a:solidFill>
                  <a:srgbClr val="0E163E"/>
                </a:solidFill>
                <a:latin typeface="Franklin Gothic Medium" panose="02020603050405020304" pitchFamily="2"/>
              </a:rPr>
              <a:t>Education </a:t>
            </a:r>
          </a:p>
          <a:p>
            <a:pPr marL="731520" marR="0" algn="l">
              <a:lnSpc>
                <a:spcPts val="2400"/>
              </a:lnSpc>
              <a:spcBef>
                <a:spcPts val="1090"/>
              </a:spcBef>
              <a:spcAft>
                <a:spcPts val="0"/>
              </a:spcAft>
            </a:pPr>
            <a:r>
              <a:rPr lang="en-US" sz="2350" spc="145" dirty="0">
                <a:solidFill>
                  <a:srgbClr val="0E163E"/>
                </a:solidFill>
                <a:latin typeface="Franklin Gothic Medium" panose="02020603050405020304" pitchFamily="2"/>
              </a:rPr>
              <a:t>Current living situation </a:t>
            </a:r>
          </a:p>
          <a:p>
            <a:pPr marL="731520" marR="0" algn="l">
              <a:lnSpc>
                <a:spcPts val="2400"/>
              </a:lnSpc>
              <a:spcBef>
                <a:spcPts val="1050"/>
              </a:spcBef>
              <a:spcAft>
                <a:spcPts val="0"/>
              </a:spcAft>
            </a:pPr>
            <a:r>
              <a:rPr lang="en-US" sz="2350" spc="145" dirty="0">
                <a:solidFill>
                  <a:srgbClr val="0E163E"/>
                </a:solidFill>
                <a:latin typeface="Franklin Gothic Medium" panose="02020603050405020304" pitchFamily="2"/>
              </a:rPr>
              <a:t>Vocational/activities of daily living </a:t>
            </a:r>
          </a:p>
          <a:p>
            <a:pPr marL="731520" marR="0" algn="l">
              <a:lnSpc>
                <a:spcPts val="2400"/>
              </a:lnSpc>
              <a:spcBef>
                <a:spcPts val="1050"/>
              </a:spcBef>
              <a:spcAft>
                <a:spcPts val="0"/>
              </a:spcAft>
            </a:pPr>
            <a:r>
              <a:rPr lang="en-US" sz="2350" spc="170" dirty="0">
                <a:solidFill>
                  <a:srgbClr val="0E163E"/>
                </a:solidFill>
                <a:latin typeface="Franklin Gothic Medium" panose="02020603050405020304" pitchFamily="2"/>
              </a:rPr>
              <a:t>Stress </a:t>
            </a:r>
          </a:p>
          <a:p>
            <a:pPr marL="731520" marR="0" algn="l">
              <a:lnSpc>
                <a:spcPts val="2400"/>
              </a:lnSpc>
              <a:spcBef>
                <a:spcPts val="1090"/>
              </a:spcBef>
              <a:spcAft>
                <a:spcPts val="5395"/>
              </a:spcAft>
            </a:pPr>
            <a:r>
              <a:rPr lang="en-US" sz="2350" spc="170" dirty="0">
                <a:solidFill>
                  <a:srgbClr val="0E163E"/>
                </a:solidFill>
                <a:latin typeface="Franklin Gothic Medium" panose="02020603050405020304" pitchFamily="2"/>
              </a:rPr>
              <a:t>Social support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69" name="Text Placeholder 26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360680" rIns="0" bIns="0" anchor="t"/>
          <a:lstStyle/>
          <a:p>
            <a:pPr marL="0" marR="0" indent="0" algn="ctr">
              <a:lnSpc>
                <a:spcPts val="3700"/>
              </a:lnSpc>
              <a:spcAft>
                <a:spcPts val="0"/>
              </a:spcAft>
            </a:pPr>
            <a:r>
              <a:rPr lang="en-US" sz="3500" b="1" spc="220">
                <a:solidFill>
                  <a:srgbClr val="FFFFFF"/>
                </a:solidFill>
                <a:latin typeface="Franklin Gothic Medium" panose="02020603050405020304" pitchFamily="2"/>
              </a:rPr>
              <a:t>CONTENT OF QMHP EXAMINATION </a:t>
            </a:r>
          </a:p>
          <a:p>
            <a:pPr marL="0" marR="0" indent="0" algn="ctr">
              <a:lnSpc>
                <a:spcPts val="1900"/>
              </a:lnSpc>
              <a:spcBef>
                <a:spcPts val="480"/>
              </a:spcBef>
              <a:spcAft>
                <a:spcPts val="1700"/>
              </a:spcAft>
            </a:pPr>
            <a:r>
              <a:rPr lang="en-US" sz="1750" b="1" spc="145">
                <a:solidFill>
                  <a:srgbClr val="FFFFFF"/>
                </a:solidFill>
                <a:latin typeface="Franklin Gothic Medium" panose="02020603050405020304" pitchFamily="2"/>
              </a:rPr>
              <a:t>(CONTINUED) </a:t>
            </a:r>
          </a:p>
        </p:txBody>
      </p:sp>
      <p:sp>
        <p:nvSpPr>
          <p:cNvPr id="270" name="Text Placeholder 269"/>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62560" rIns="0" bIns="0" anchor="t">
            <a:normAutofit fontScale="95000"/>
          </a:bodyPr>
          <a:lstStyle/>
          <a:p>
            <a:pPr marL="411480" marR="0" indent="0" algn="l">
              <a:lnSpc>
                <a:spcPts val="3000"/>
              </a:lnSpc>
              <a:spcAft>
                <a:spcPts val="0"/>
              </a:spcAft>
            </a:pPr>
            <a:r>
              <a:rPr lang="en-US" sz="2750" spc="35" dirty="0">
                <a:solidFill>
                  <a:srgbClr val="0E163E"/>
                </a:solidFill>
                <a:latin typeface="Franklin Gothic Medium" panose="02020603050405020304" pitchFamily="2"/>
              </a:rPr>
              <a:t>Psychiatric history </a:t>
            </a:r>
          </a:p>
          <a:p>
            <a:pPr marL="777240" marR="0" algn="l">
              <a:lnSpc>
                <a:spcPts val="2600"/>
              </a:lnSpc>
              <a:spcBef>
                <a:spcPts val="1195"/>
              </a:spcBef>
              <a:spcAft>
                <a:spcPts val="0"/>
              </a:spcAft>
            </a:pPr>
            <a:r>
              <a:rPr lang="en-US" sz="2550" spc="65" dirty="0">
                <a:solidFill>
                  <a:srgbClr val="0E163E"/>
                </a:solidFill>
                <a:latin typeface="Franklin Gothic Medium" panose="02020603050405020304" pitchFamily="2"/>
              </a:rPr>
              <a:t>Current/past history </a:t>
            </a:r>
          </a:p>
          <a:p>
            <a:pPr marL="777240" marR="0" algn="l">
              <a:lnSpc>
                <a:spcPts val="2600"/>
              </a:lnSpc>
              <a:spcBef>
                <a:spcPts val="1170"/>
              </a:spcBef>
              <a:spcAft>
                <a:spcPts val="0"/>
              </a:spcAft>
            </a:pPr>
            <a:r>
              <a:rPr lang="en-US" sz="2550" spc="45" dirty="0">
                <a:solidFill>
                  <a:srgbClr val="0E163E"/>
                </a:solidFill>
                <a:latin typeface="Franklin Gothic Medium" panose="02020603050405020304" pitchFamily="2"/>
              </a:rPr>
              <a:t>Previous commitment/behavior related to the petition </a:t>
            </a:r>
          </a:p>
          <a:p>
            <a:pPr marL="777240" marR="0" algn="l">
              <a:lnSpc>
                <a:spcPts val="2600"/>
              </a:lnSpc>
              <a:spcBef>
                <a:spcPts val="1190"/>
              </a:spcBef>
              <a:spcAft>
                <a:spcPts val="0"/>
              </a:spcAft>
            </a:pPr>
            <a:r>
              <a:rPr lang="en-US" sz="2550" spc="55" dirty="0">
                <a:solidFill>
                  <a:srgbClr val="0E163E"/>
                </a:solidFill>
                <a:latin typeface="Franklin Gothic Medium" panose="02020603050405020304" pitchFamily="2"/>
              </a:rPr>
              <a:t>Previous suicide threats/attempts </a:t>
            </a:r>
          </a:p>
          <a:p>
            <a:pPr marL="777240" marR="0" algn="l">
              <a:lnSpc>
                <a:spcPts val="2600"/>
              </a:lnSpc>
              <a:spcBef>
                <a:spcPts val="1185"/>
              </a:spcBef>
              <a:spcAft>
                <a:spcPts val="0"/>
              </a:spcAft>
            </a:pPr>
            <a:r>
              <a:rPr lang="en-US" sz="2550" spc="55" dirty="0">
                <a:solidFill>
                  <a:srgbClr val="0E163E"/>
                </a:solidFill>
                <a:latin typeface="Franklin Gothic Medium" panose="02020603050405020304" pitchFamily="2"/>
              </a:rPr>
              <a:t>History of assaults/harm to others </a:t>
            </a:r>
          </a:p>
          <a:p>
            <a:pPr marL="777240" marR="0" algn="l">
              <a:lnSpc>
                <a:spcPts val="2600"/>
              </a:lnSpc>
              <a:spcBef>
                <a:spcPts val="1170"/>
              </a:spcBef>
              <a:spcAft>
                <a:spcPts val="0"/>
              </a:spcAft>
            </a:pPr>
            <a:r>
              <a:rPr lang="en-US" sz="2550" spc="50" dirty="0">
                <a:solidFill>
                  <a:srgbClr val="0E163E"/>
                </a:solidFill>
                <a:latin typeface="Franklin Gothic Medium" panose="02020603050405020304" pitchFamily="2"/>
              </a:rPr>
              <a:t>Psychiatric med/treatment response/follow-up with </a:t>
            </a:r>
            <a:r>
              <a:rPr lang="en-US" sz="2550" spc="35" dirty="0">
                <a:solidFill>
                  <a:srgbClr val="0E163E"/>
                </a:solidFill>
                <a:latin typeface="Franklin Gothic Medium" panose="02020603050405020304" pitchFamily="2"/>
              </a:rPr>
              <a:t>aftercare </a:t>
            </a:r>
          </a:p>
          <a:p>
            <a:pPr marL="777240" marR="0" algn="l">
              <a:lnSpc>
                <a:spcPts val="2600"/>
              </a:lnSpc>
              <a:spcBef>
                <a:spcPts val="1190"/>
              </a:spcBef>
              <a:spcAft>
                <a:spcPts val="0"/>
              </a:spcAft>
            </a:pPr>
            <a:r>
              <a:rPr lang="en-US" sz="2550" spc="75" dirty="0">
                <a:solidFill>
                  <a:srgbClr val="0E163E"/>
                </a:solidFill>
                <a:latin typeface="Franklin Gothic Medium" panose="02020603050405020304" pitchFamily="2"/>
              </a:rPr>
              <a:t>Substance use history </a:t>
            </a:r>
          </a:p>
          <a:p>
            <a:pPr marL="777240" marR="0" algn="l">
              <a:lnSpc>
                <a:spcPts val="2600"/>
              </a:lnSpc>
              <a:spcBef>
                <a:spcPts val="1170"/>
              </a:spcBef>
              <a:spcAft>
                <a:spcPts val="6070"/>
              </a:spcAft>
            </a:pPr>
            <a:r>
              <a:rPr lang="en-US" sz="2550" spc="50" dirty="0">
                <a:solidFill>
                  <a:srgbClr val="0E163E"/>
                </a:solidFill>
                <a:latin typeface="Franklin Gothic Medium" panose="02020603050405020304" pitchFamily="2"/>
              </a:rPr>
              <a:t>History of legal problems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73" name="Text Placeholder 272"/>
          <p:cNvSpPr>
            <a:spLocks noGrp="1"/>
          </p:cNvSpPr>
          <p:nvPr>
            <p:ph type="body" idx="10"/>
          </p:nvPr>
        </p:nvSpPr>
        <p:spPr>
          <a:xfrm>
            <a:off x="111125" y="152400"/>
            <a:ext cx="8856345" cy="1347470"/>
          </a:xfrm>
          <a:prstGeom prst="rect">
            <a:avLst/>
          </a:prstGeom>
          <a:solidFill>
            <a:srgbClr val="0E163E"/>
          </a:solidFill>
          <a:ln w="0" cmpd="sng">
            <a:noFill/>
            <a:prstDash val="solid"/>
          </a:ln>
        </p:spPr>
        <p:txBody>
          <a:bodyPr vert="horz" lIns="0" tIns="360680" rIns="0" bIns="0" anchor="t"/>
          <a:lstStyle/>
          <a:p>
            <a:pPr marL="0" marR="0" indent="0" algn="ctr">
              <a:lnSpc>
                <a:spcPts val="3700"/>
              </a:lnSpc>
              <a:spcAft>
                <a:spcPts val="0"/>
              </a:spcAft>
            </a:pPr>
            <a:r>
              <a:rPr lang="en-US" sz="3500" b="1" spc="220">
                <a:solidFill>
                  <a:srgbClr val="FFFFFF"/>
                </a:solidFill>
                <a:latin typeface="Franklin Gothic Medium" panose="02020603050405020304" pitchFamily="2"/>
              </a:rPr>
              <a:t>CONTENT OF QMHP EXAMINATION </a:t>
            </a:r>
          </a:p>
          <a:p>
            <a:pPr marL="0" marR="0" indent="0" algn="ctr">
              <a:lnSpc>
                <a:spcPts val="1900"/>
              </a:lnSpc>
              <a:spcBef>
                <a:spcPts val="480"/>
              </a:spcBef>
              <a:spcAft>
                <a:spcPts val="1700"/>
              </a:spcAft>
            </a:pPr>
            <a:r>
              <a:rPr lang="en-US" sz="1750" b="1" spc="145">
                <a:solidFill>
                  <a:srgbClr val="FFFFFF"/>
                </a:solidFill>
                <a:latin typeface="Franklin Gothic Medium" panose="02020603050405020304" pitchFamily="2"/>
              </a:rPr>
              <a:t>(CONTINUED) </a:t>
            </a:r>
          </a:p>
        </p:txBody>
      </p:sp>
      <p:sp>
        <p:nvSpPr>
          <p:cNvPr id="274" name="Text Placeholder 273"/>
          <p:cNvSpPr>
            <a:spLocks noGrp="1"/>
          </p:cNvSpPr>
          <p:nvPr>
            <p:ph type="body" idx="10"/>
          </p:nvPr>
        </p:nvSpPr>
        <p:spPr>
          <a:xfrm>
            <a:off x="111125" y="1633855"/>
            <a:ext cx="8874125" cy="5047615"/>
          </a:xfrm>
          <a:prstGeom prst="rect">
            <a:avLst/>
          </a:prstGeom>
          <a:solidFill>
            <a:srgbClr val="C0C0C0"/>
          </a:solidFill>
          <a:ln w="0" cmpd="sng">
            <a:noFill/>
            <a:prstDash val="solid"/>
          </a:ln>
        </p:spPr>
        <p:txBody>
          <a:bodyPr vert="horz" lIns="0" tIns="62230" rIns="0" bIns="0" anchor="t">
            <a:normAutofit fontScale="95000"/>
          </a:bodyPr>
          <a:lstStyle/>
          <a:p>
            <a:pPr marL="411480" marR="0" indent="0" algn="just">
              <a:lnSpc>
                <a:spcPts val="2400"/>
              </a:lnSpc>
              <a:spcAft>
                <a:spcPts val="0"/>
              </a:spcAft>
            </a:pPr>
            <a:r>
              <a:rPr lang="en-US" sz="2200" spc="155" dirty="0">
                <a:solidFill>
                  <a:srgbClr val="0E163E"/>
                </a:solidFill>
                <a:latin typeface="Franklin Gothic Medium" panose="02020603050405020304" pitchFamily="2"/>
              </a:rPr>
              <a:t>Mental Status Examination </a:t>
            </a:r>
          </a:p>
          <a:p>
            <a:pPr marL="731520" marR="0" algn="just">
              <a:lnSpc>
                <a:spcPts val="2000"/>
              </a:lnSpc>
              <a:spcBef>
                <a:spcPts val="90"/>
              </a:spcBef>
              <a:spcAft>
                <a:spcPts val="0"/>
              </a:spcAft>
            </a:pPr>
            <a:r>
              <a:rPr lang="en-US" sz="2000" spc="120" dirty="0">
                <a:solidFill>
                  <a:srgbClr val="0E163E"/>
                </a:solidFill>
                <a:latin typeface="Franklin Gothic Medium" panose="02020603050405020304" pitchFamily="2"/>
              </a:rPr>
              <a:t>Level of cooperation </a:t>
            </a:r>
          </a:p>
          <a:p>
            <a:pPr marL="731520" marR="0" algn="just">
              <a:lnSpc>
                <a:spcPts val="2000"/>
              </a:lnSpc>
              <a:spcBef>
                <a:spcPts val="175"/>
              </a:spcBef>
              <a:spcAft>
                <a:spcPts val="0"/>
              </a:spcAft>
            </a:pPr>
            <a:r>
              <a:rPr lang="en-US" sz="2000" spc="135" dirty="0">
                <a:solidFill>
                  <a:srgbClr val="0E163E"/>
                </a:solidFill>
                <a:latin typeface="Franklin Gothic Medium" panose="02020603050405020304" pitchFamily="2"/>
              </a:rPr>
              <a:t>Speech </a:t>
            </a:r>
          </a:p>
          <a:p>
            <a:pPr marL="731520" marR="0" algn="just">
              <a:lnSpc>
                <a:spcPts val="2000"/>
              </a:lnSpc>
              <a:spcBef>
                <a:spcPts val="175"/>
              </a:spcBef>
              <a:spcAft>
                <a:spcPts val="0"/>
              </a:spcAft>
            </a:pPr>
            <a:r>
              <a:rPr lang="en-US" sz="2000" spc="125" dirty="0">
                <a:solidFill>
                  <a:srgbClr val="0E163E"/>
                </a:solidFill>
                <a:latin typeface="Franklin Gothic Medium" panose="02020603050405020304" pitchFamily="2"/>
              </a:rPr>
              <a:t>Orientation/memory </a:t>
            </a:r>
          </a:p>
          <a:p>
            <a:pPr marL="731520" marR="0" algn="just">
              <a:lnSpc>
                <a:spcPts val="2000"/>
              </a:lnSpc>
              <a:spcBef>
                <a:spcPts val="165"/>
              </a:spcBef>
              <a:spcAft>
                <a:spcPts val="0"/>
              </a:spcAft>
            </a:pPr>
            <a:r>
              <a:rPr lang="en-US" sz="2000" spc="140" dirty="0">
                <a:solidFill>
                  <a:srgbClr val="0E163E"/>
                </a:solidFill>
                <a:latin typeface="Franklin Gothic Medium" panose="02020603050405020304" pitchFamily="2"/>
              </a:rPr>
              <a:t>Mood </a:t>
            </a:r>
          </a:p>
          <a:p>
            <a:pPr marL="731520" marR="0" algn="just">
              <a:lnSpc>
                <a:spcPts val="2000"/>
              </a:lnSpc>
              <a:spcBef>
                <a:spcPts val="175"/>
              </a:spcBef>
              <a:spcAft>
                <a:spcPts val="0"/>
              </a:spcAft>
            </a:pPr>
            <a:r>
              <a:rPr lang="en-US" sz="2000" spc="120" dirty="0">
                <a:solidFill>
                  <a:srgbClr val="0E163E"/>
                </a:solidFill>
                <a:latin typeface="Franklin Gothic Medium" panose="02020603050405020304" pitchFamily="2"/>
              </a:rPr>
              <a:t>Affect </a:t>
            </a:r>
          </a:p>
          <a:p>
            <a:pPr marL="731520" marR="0" algn="just">
              <a:lnSpc>
                <a:spcPts val="2000"/>
              </a:lnSpc>
              <a:spcBef>
                <a:spcPts val="175"/>
              </a:spcBef>
              <a:spcAft>
                <a:spcPts val="0"/>
              </a:spcAft>
            </a:pPr>
            <a:r>
              <a:rPr lang="en-US" sz="2000" spc="140" dirty="0">
                <a:solidFill>
                  <a:srgbClr val="0E163E"/>
                </a:solidFill>
                <a:latin typeface="Franklin Gothic Medium" panose="02020603050405020304" pitchFamily="2"/>
              </a:rPr>
              <a:t>Thought content </a:t>
            </a:r>
          </a:p>
          <a:p>
            <a:pPr marL="731520" marR="0" algn="just">
              <a:lnSpc>
                <a:spcPts val="2000"/>
              </a:lnSpc>
              <a:spcBef>
                <a:spcPts val="140"/>
              </a:spcBef>
              <a:spcAft>
                <a:spcPts val="0"/>
              </a:spcAft>
            </a:pPr>
            <a:r>
              <a:rPr lang="en-US" sz="2000" spc="140" dirty="0">
                <a:solidFill>
                  <a:srgbClr val="0E163E"/>
                </a:solidFill>
                <a:latin typeface="Franklin Gothic Medium" panose="02020603050405020304" pitchFamily="2"/>
              </a:rPr>
              <a:t>Delusions </a:t>
            </a:r>
          </a:p>
          <a:p>
            <a:pPr marL="731520" marR="0" algn="just">
              <a:lnSpc>
                <a:spcPts val="2000"/>
              </a:lnSpc>
              <a:spcBef>
                <a:spcPts val="175"/>
              </a:spcBef>
              <a:spcAft>
                <a:spcPts val="0"/>
              </a:spcAft>
            </a:pPr>
            <a:r>
              <a:rPr lang="en-US" sz="2000" spc="140" dirty="0">
                <a:solidFill>
                  <a:srgbClr val="0E163E"/>
                </a:solidFill>
                <a:latin typeface="Franklin Gothic Medium" panose="02020603050405020304" pitchFamily="2"/>
              </a:rPr>
              <a:t>Thought processes </a:t>
            </a:r>
          </a:p>
          <a:p>
            <a:pPr marL="731520" marR="0" algn="just">
              <a:lnSpc>
                <a:spcPts val="2000"/>
              </a:lnSpc>
              <a:spcBef>
                <a:spcPts val="140"/>
              </a:spcBef>
              <a:spcAft>
                <a:spcPts val="0"/>
              </a:spcAft>
            </a:pPr>
            <a:r>
              <a:rPr lang="en-US" sz="2000" spc="130" dirty="0">
                <a:solidFill>
                  <a:srgbClr val="0E163E"/>
                </a:solidFill>
                <a:latin typeface="Franklin Gothic Medium" panose="02020603050405020304" pitchFamily="2"/>
              </a:rPr>
              <a:t>Insight and judgment </a:t>
            </a:r>
          </a:p>
          <a:p>
            <a:pPr marL="411480" marR="0" indent="0" algn="just">
              <a:lnSpc>
                <a:spcPts val="2400"/>
              </a:lnSpc>
              <a:spcBef>
                <a:spcPts val="2165"/>
              </a:spcBef>
              <a:spcAft>
                <a:spcPts val="0"/>
              </a:spcAft>
            </a:pPr>
            <a:r>
              <a:rPr lang="en-US" sz="2300" spc="160" dirty="0">
                <a:solidFill>
                  <a:srgbClr val="0E163E"/>
                </a:solidFill>
                <a:latin typeface="Franklin Gothic Medium" panose="02020603050405020304" pitchFamily="2"/>
              </a:rPr>
              <a:t>Medical Issues that may affect the examination </a:t>
            </a:r>
          </a:p>
          <a:p>
            <a:pPr marL="731520" marR="0" algn="just">
              <a:lnSpc>
                <a:spcPts val="2000"/>
              </a:lnSpc>
              <a:spcBef>
                <a:spcPts val="165"/>
              </a:spcBef>
              <a:spcAft>
                <a:spcPts val="0"/>
              </a:spcAft>
            </a:pPr>
            <a:r>
              <a:rPr lang="en-US" sz="2000" spc="110" dirty="0">
                <a:solidFill>
                  <a:srgbClr val="0E163E"/>
                </a:solidFill>
                <a:latin typeface="Franklin Gothic Medium" panose="02020603050405020304" pitchFamily="2"/>
              </a:rPr>
              <a:t>Delirium </a:t>
            </a:r>
          </a:p>
          <a:p>
            <a:pPr marL="731520" marR="0" algn="just">
              <a:lnSpc>
                <a:spcPts val="2000"/>
              </a:lnSpc>
              <a:spcBef>
                <a:spcPts val="175"/>
              </a:spcBef>
              <a:spcAft>
                <a:spcPts val="0"/>
              </a:spcAft>
            </a:pPr>
            <a:r>
              <a:rPr lang="en-US" sz="2000" spc="110" dirty="0">
                <a:solidFill>
                  <a:srgbClr val="0E163E"/>
                </a:solidFill>
                <a:latin typeface="Franklin Gothic Medium" panose="02020603050405020304" pitchFamily="2"/>
              </a:rPr>
              <a:t>Acute Intoxication </a:t>
            </a:r>
          </a:p>
          <a:p>
            <a:pPr marL="731520" marR="0" algn="just">
              <a:lnSpc>
                <a:spcPts val="2000"/>
              </a:lnSpc>
              <a:spcBef>
                <a:spcPts val="175"/>
              </a:spcBef>
              <a:spcAft>
                <a:spcPts val="0"/>
              </a:spcAft>
            </a:pPr>
            <a:r>
              <a:rPr lang="en-US" sz="2000" spc="125" dirty="0">
                <a:solidFill>
                  <a:srgbClr val="0E163E"/>
                </a:solidFill>
                <a:latin typeface="Franklin Gothic Medium" panose="02020603050405020304" pitchFamily="2"/>
              </a:rPr>
              <a:t>Infection; such as Urinary Tract Infection (UTI) </a:t>
            </a:r>
          </a:p>
          <a:p>
            <a:pPr marL="731520" marR="0" algn="just">
              <a:lnSpc>
                <a:spcPts val="2000"/>
              </a:lnSpc>
              <a:spcBef>
                <a:spcPts val="165"/>
              </a:spcBef>
              <a:spcAft>
                <a:spcPts val="4160"/>
              </a:spcAft>
            </a:pPr>
            <a:r>
              <a:rPr lang="en-US" sz="2000" spc="150" dirty="0">
                <a:solidFill>
                  <a:srgbClr val="0E163E"/>
                </a:solidFill>
                <a:latin typeface="Franklin Gothic Medium" panose="02020603050405020304" pitchFamily="2"/>
              </a:rPr>
              <a:t>Recent Substance Use – When? How much?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77" name="Text Placeholder 27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30">
                <a:solidFill>
                  <a:srgbClr val="FFFFFF"/>
                </a:solidFill>
                <a:latin typeface="Franklin Gothic Medium" panose="02020603050405020304" pitchFamily="2"/>
              </a:rPr>
              <a:t>COMMUNICATION OF FINDINGS </a:t>
            </a:r>
          </a:p>
        </p:txBody>
      </p:sp>
      <p:sp>
        <p:nvSpPr>
          <p:cNvPr id="278" name="Text Placeholder 27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79070" rIns="0" bIns="0" anchor="t">
            <a:normAutofit fontScale="95000"/>
          </a:bodyPr>
          <a:lstStyle/>
          <a:p>
            <a:pPr marL="411480" marR="0" algn="just">
              <a:lnSpc>
                <a:spcPts val="2400"/>
              </a:lnSpc>
              <a:spcAft>
                <a:spcPts val="0"/>
              </a:spcAft>
            </a:pPr>
            <a:r>
              <a:rPr lang="en-US" sz="2350" spc="40" dirty="0">
                <a:solidFill>
                  <a:srgbClr val="0E163E"/>
                </a:solidFill>
                <a:latin typeface="Franklin Gothic Medium" panose="02020603050405020304" pitchFamily="2"/>
              </a:rPr>
              <a:t>The examiner must immediately report the findings to the </a:t>
            </a:r>
            <a:r>
              <a:rPr lang="en-US" sz="2350" spc="75" dirty="0">
                <a:solidFill>
                  <a:srgbClr val="0E163E"/>
                </a:solidFill>
                <a:latin typeface="Franklin Gothic Medium" panose="02020603050405020304" pitchFamily="2"/>
              </a:rPr>
              <a:t>Chair of the County Board of Mental Illness </a:t>
            </a:r>
            <a:r>
              <a:rPr lang="en-US" sz="1500" spc="75" dirty="0">
                <a:solidFill>
                  <a:srgbClr val="0E163E"/>
                </a:solidFill>
                <a:latin typeface="Franklin Gothic Medium" panose="02020603050405020304" pitchFamily="2"/>
              </a:rPr>
              <a:t>(SDCL 27A-10-6) </a:t>
            </a:r>
          </a:p>
          <a:p>
            <a:pPr marL="411480" marR="0" algn="just">
              <a:lnSpc>
                <a:spcPts val="2400"/>
              </a:lnSpc>
              <a:spcBef>
                <a:spcPts val="2225"/>
              </a:spcBef>
              <a:spcAft>
                <a:spcPts val="0"/>
              </a:spcAft>
            </a:pPr>
            <a:r>
              <a:rPr lang="en-US" sz="2350" spc="45" dirty="0">
                <a:solidFill>
                  <a:srgbClr val="0E163E"/>
                </a:solidFill>
                <a:latin typeface="Franklin Gothic Medium" panose="02020603050405020304" pitchFamily="2"/>
              </a:rPr>
              <a:t>Results are typically reported to the Chair of the County Board of Mental Illness by phone </a:t>
            </a:r>
          </a:p>
          <a:p>
            <a:pPr marL="411480" marR="0" algn="just">
              <a:lnSpc>
                <a:spcPts val="2400"/>
              </a:lnSpc>
              <a:spcBef>
                <a:spcPts val="2585"/>
              </a:spcBef>
              <a:spcAft>
                <a:spcPts val="0"/>
              </a:spcAft>
            </a:pPr>
            <a:r>
              <a:rPr lang="en-US" sz="2350" spc="45" dirty="0">
                <a:solidFill>
                  <a:srgbClr val="0E163E"/>
                </a:solidFill>
                <a:latin typeface="Franklin Gothic Medium" panose="02020603050405020304" pitchFamily="2"/>
              </a:rPr>
              <a:t>QMHP or Physician Certificate completed and signed </a:t>
            </a:r>
          </a:p>
          <a:p>
            <a:pPr marL="411480" marR="0" algn="just">
              <a:lnSpc>
                <a:spcPts val="2400"/>
              </a:lnSpc>
              <a:spcBef>
                <a:spcPts val="2565"/>
              </a:spcBef>
              <a:spcAft>
                <a:spcPts val="15675"/>
              </a:spcAft>
            </a:pPr>
            <a:r>
              <a:rPr lang="en-US" sz="2350" spc="40" dirty="0">
                <a:solidFill>
                  <a:srgbClr val="0E163E"/>
                </a:solidFill>
                <a:latin typeface="Franklin Gothic Medium" panose="02020603050405020304" pitchFamily="2"/>
              </a:rPr>
              <a:t>Dictated report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81" name="Text Placeholder 28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125">
                <a:solidFill>
                  <a:srgbClr val="FFFFFF"/>
                </a:solidFill>
                <a:latin typeface="Franklin Gothic Medium" panose="02020603050405020304" pitchFamily="2"/>
              </a:rPr>
              <a:t>PETITION EXAMPLES </a:t>
            </a:r>
          </a:p>
        </p:txBody>
      </p:sp>
      <p:sp>
        <p:nvSpPr>
          <p:cNvPr id="282" name="Text Placeholder 28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1925" rIns="0" bIns="0" anchor="t">
            <a:normAutofit/>
          </a:bodyPr>
          <a:lstStyle/>
          <a:p>
            <a:pPr marL="411480" marR="0" indent="0" algn="just">
              <a:lnSpc>
                <a:spcPct val="120000"/>
              </a:lnSpc>
              <a:spcAft>
                <a:spcPts val="0"/>
              </a:spcAft>
            </a:pPr>
            <a:r>
              <a:rPr lang="en-US" sz="2550" spc="35" dirty="0">
                <a:solidFill>
                  <a:srgbClr val="0E163E"/>
                </a:solidFill>
                <a:latin typeface="Franklin Gothic Medium" panose="02020603050405020304" pitchFamily="2"/>
              </a:rPr>
              <a:t>Example petitions may be found at: </a:t>
            </a:r>
          </a:p>
          <a:p>
            <a:pPr marL="411480" marR="0" indent="0" algn="just">
              <a:lnSpc>
                <a:spcPct val="120000"/>
              </a:lnSpc>
              <a:spcBef>
                <a:spcPts val="745"/>
              </a:spcBef>
              <a:spcAft>
                <a:spcPts val="0"/>
              </a:spcAft>
            </a:pPr>
            <a:r>
              <a:rPr lang="en-US" sz="1900" u="sng" spc="165" dirty="0">
                <a:solidFill>
                  <a:srgbClr val="0000FF"/>
                </a:solidFill>
                <a:latin typeface="Franklin Gothic Medium" panose="02020603050405020304" pitchFamily="2"/>
              </a:rPr>
              <a:t>http://dss.sd.gov/behavioralhealth/community/countyboard.aspx</a:t>
            </a:r>
            <a:r>
              <a:rPr lang="en-US" sz="100" spc="165" dirty="0">
                <a:solidFill>
                  <a:srgbClr val="0E163E"/>
                </a:solidFill>
                <a:latin typeface="Franklin Gothic Medium" panose="02020603050405020304" pitchFamily="2"/>
              </a:rPr>
              <a:t> </a:t>
            </a:r>
          </a:p>
          <a:p>
            <a:pPr marL="411480" marR="0" indent="0" algn="just">
              <a:lnSpc>
                <a:spcPct val="120000"/>
              </a:lnSpc>
              <a:spcBef>
                <a:spcPts val="3535"/>
              </a:spcBef>
              <a:spcAft>
                <a:spcPts val="0"/>
              </a:spcAft>
            </a:pPr>
            <a:r>
              <a:rPr lang="en-US" sz="2550" spc="50" dirty="0">
                <a:solidFill>
                  <a:srgbClr val="0E163E"/>
                </a:solidFill>
                <a:latin typeface="Franklin Gothic Medium" panose="02020603050405020304" pitchFamily="2"/>
              </a:rPr>
              <a:t>Please check with your Chair of the County Board of </a:t>
            </a:r>
          </a:p>
          <a:p>
            <a:pPr marL="411480" marR="0" indent="0" algn="just">
              <a:lnSpc>
                <a:spcPct val="120000"/>
              </a:lnSpc>
              <a:spcBef>
                <a:spcPts val="365"/>
              </a:spcBef>
              <a:spcAft>
                <a:spcPts val="0"/>
              </a:spcAft>
            </a:pPr>
            <a:r>
              <a:rPr lang="en-US" sz="2550" spc="40" dirty="0">
                <a:solidFill>
                  <a:srgbClr val="0E163E"/>
                </a:solidFill>
                <a:latin typeface="Franklin Gothic Medium" panose="02020603050405020304" pitchFamily="2"/>
              </a:rPr>
              <a:t>Mental Illness or your local State’s Attorney for the petition </a:t>
            </a:r>
          </a:p>
          <a:p>
            <a:pPr marL="411480" algn="just">
              <a:lnSpc>
                <a:spcPct val="120000"/>
              </a:lnSpc>
              <a:spcBef>
                <a:spcPts val="1200"/>
              </a:spcBef>
              <a:spcAft>
                <a:spcPts val="1200"/>
              </a:spcAft>
            </a:pPr>
            <a:r>
              <a:rPr lang="en-US" sz="2550" spc="40" dirty="0">
                <a:solidFill>
                  <a:srgbClr val="0E163E"/>
                </a:solidFill>
                <a:latin typeface="Franklin Gothic Medium" panose="02020603050405020304" pitchFamily="2"/>
              </a:rPr>
              <a:t>used in your area. </a:t>
            </a:r>
            <a:endParaRPr lang="en-US" sz="2550" spc="35" dirty="0">
              <a:solidFill>
                <a:srgbClr val="0E163E"/>
              </a:solidFill>
              <a:latin typeface="Franklin Gothic Medium" panose="02020603050405020304" pitchFamily="2"/>
            </a:endParaRPr>
          </a:p>
          <a:p>
            <a:pPr marL="411480" marR="0" indent="0" algn="just">
              <a:lnSpc>
                <a:spcPct val="120000"/>
              </a:lnSpc>
              <a:spcBef>
                <a:spcPts val="1200"/>
              </a:spcBef>
              <a:spcAft>
                <a:spcPts val="1200"/>
              </a:spcAft>
            </a:pPr>
            <a:r>
              <a:rPr lang="en-US" sz="2550" spc="40" dirty="0">
                <a:solidFill>
                  <a:srgbClr val="0E163E"/>
                </a:solidFill>
                <a:latin typeface="Franklin Gothic Medium" panose="02020603050405020304" pitchFamily="2"/>
                <a:hlinkClick r:id="rId2"/>
              </a:rPr>
              <a:t>http://unioncountysd.org/states-attorney/resource-page/</a:t>
            </a:r>
            <a:endParaRPr lang="en-US" sz="2550" spc="40" dirty="0">
              <a:solidFill>
                <a:srgbClr val="0E163E"/>
              </a:solidFill>
              <a:latin typeface="Franklin Gothic Medium" panose="02020603050405020304" pitchFamily="2"/>
            </a:endParaRPr>
          </a:p>
          <a:p>
            <a:pPr marL="411480" marR="0" indent="0" algn="just">
              <a:lnSpc>
                <a:spcPct val="120000"/>
              </a:lnSpc>
              <a:spcBef>
                <a:spcPts val="365"/>
              </a:spcBef>
              <a:spcAft>
                <a:spcPts val="20420"/>
              </a:spcAft>
            </a:pPr>
            <a:r>
              <a:rPr lang="en-US" sz="2550" spc="40" dirty="0">
                <a:solidFill>
                  <a:srgbClr val="0E163E"/>
                </a:solidFill>
                <a:latin typeface="Franklin Gothic Medium" panose="02020603050405020304" pitchFamily="2"/>
              </a:rPr>
              <a:t>[Word and PDF Forms and This Power Point Presentation]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85" name="Text Placeholder 28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700"/>
              </a:lnSpc>
              <a:spcAft>
                <a:spcPts val="2995"/>
              </a:spcAft>
            </a:pPr>
            <a:r>
              <a:rPr lang="en-US" sz="3500" b="1" spc="130">
                <a:solidFill>
                  <a:srgbClr val="FFFFFF"/>
                </a:solidFill>
                <a:latin typeface="Franklin Gothic Medium" panose="02020603050405020304" pitchFamily="2"/>
              </a:rPr>
              <a:t>LIABILITY FOR QMHP </a:t>
            </a:r>
          </a:p>
        </p:txBody>
      </p:sp>
      <p:sp>
        <p:nvSpPr>
          <p:cNvPr id="286" name="Text Placeholder 28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8115" rIns="0" bIns="0" anchor="t">
            <a:normAutofit fontScale="95000"/>
          </a:bodyPr>
          <a:lstStyle/>
          <a:p>
            <a:pPr marL="365760" marR="0" indent="0" algn="just">
              <a:lnSpc>
                <a:spcPts val="2600"/>
              </a:lnSpc>
              <a:spcAft>
                <a:spcPts val="0"/>
              </a:spcAft>
            </a:pPr>
            <a:r>
              <a:rPr lang="en-US" sz="2350" spc="55">
                <a:solidFill>
                  <a:srgbClr val="0E163E"/>
                </a:solidFill>
                <a:latin typeface="Franklin Gothic Medium" panose="02020603050405020304" pitchFamily="2"/>
              </a:rPr>
              <a:t>Any person serving as the QMHP as designated by the Chair of </a:t>
            </a:r>
          </a:p>
          <a:p>
            <a:pPr marL="365760" marR="0" indent="0" algn="just">
              <a:lnSpc>
                <a:spcPts val="2500"/>
              </a:lnSpc>
              <a:spcBef>
                <a:spcPts val="310"/>
              </a:spcBef>
              <a:spcAft>
                <a:spcPts val="0"/>
              </a:spcAft>
            </a:pPr>
            <a:r>
              <a:rPr lang="en-US" sz="2350" spc="55">
                <a:solidFill>
                  <a:srgbClr val="0E163E"/>
                </a:solidFill>
                <a:latin typeface="Franklin Gothic Medium" panose="02020603050405020304" pitchFamily="2"/>
              </a:rPr>
              <a:t>the County Board of Mental Illness, whose examinations and </a:t>
            </a:r>
          </a:p>
          <a:p>
            <a:pPr marL="365760" marR="0" indent="0" algn="just">
              <a:lnSpc>
                <a:spcPts val="2600"/>
              </a:lnSpc>
              <a:spcBef>
                <a:spcPts val="335"/>
              </a:spcBef>
              <a:spcAft>
                <a:spcPts val="0"/>
              </a:spcAft>
            </a:pPr>
            <a:r>
              <a:rPr lang="en-US" sz="2350" spc="40">
                <a:solidFill>
                  <a:srgbClr val="0E163E"/>
                </a:solidFill>
                <a:latin typeface="Franklin Gothic Medium" panose="02020603050405020304" pitchFamily="2"/>
              </a:rPr>
              <a:t>testimony are conducted in good faith, is immune from any civil </a:t>
            </a:r>
          </a:p>
          <a:p>
            <a:pPr marL="365760" marR="0" indent="0" algn="just">
              <a:lnSpc>
                <a:spcPts val="2500"/>
              </a:lnSpc>
              <a:spcBef>
                <a:spcPts val="310"/>
              </a:spcBef>
              <a:spcAft>
                <a:spcPts val="0"/>
              </a:spcAft>
            </a:pPr>
            <a:r>
              <a:rPr lang="en-US" sz="2350" spc="35">
                <a:solidFill>
                  <a:srgbClr val="0E163E"/>
                </a:solidFill>
                <a:latin typeface="Franklin Gothic Medium" panose="02020603050405020304" pitchFamily="2"/>
              </a:rPr>
              <a:t>liability for such examinations and testimony. </a:t>
            </a:r>
          </a:p>
          <a:p>
            <a:pPr marL="365760" marR="0" indent="0" algn="just">
              <a:lnSpc>
                <a:spcPts val="2600"/>
              </a:lnSpc>
              <a:spcBef>
                <a:spcPts val="4365"/>
              </a:spcBef>
              <a:spcAft>
                <a:spcPts val="0"/>
              </a:spcAft>
            </a:pPr>
            <a:r>
              <a:rPr lang="en-US" sz="2350" spc="45">
                <a:solidFill>
                  <a:srgbClr val="0E163E"/>
                </a:solidFill>
                <a:latin typeface="Franklin Gothic Medium" panose="02020603050405020304" pitchFamily="2"/>
              </a:rPr>
              <a:t>The immunity from civil liability under this section does not </a:t>
            </a:r>
          </a:p>
          <a:p>
            <a:pPr marL="365760" marR="0" indent="0" algn="just">
              <a:lnSpc>
                <a:spcPts val="2600"/>
              </a:lnSpc>
              <a:spcBef>
                <a:spcPts val="330"/>
              </a:spcBef>
              <a:spcAft>
                <a:spcPts val="0"/>
              </a:spcAft>
            </a:pPr>
            <a:r>
              <a:rPr lang="en-US" sz="2350" spc="40">
                <a:solidFill>
                  <a:srgbClr val="0E163E"/>
                </a:solidFill>
                <a:latin typeface="Franklin Gothic Medium" panose="02020603050405020304" pitchFamily="2"/>
              </a:rPr>
              <a:t>apply if injury results from gross negligence or willful or wanton </a:t>
            </a:r>
          </a:p>
          <a:p>
            <a:pPr marL="365760" marR="0" indent="0" algn="just">
              <a:lnSpc>
                <a:spcPts val="2600"/>
              </a:lnSpc>
              <a:spcBef>
                <a:spcPts val="310"/>
              </a:spcBef>
              <a:spcAft>
                <a:spcPts val="14660"/>
              </a:spcAft>
            </a:pPr>
            <a:r>
              <a:rPr lang="en-US" sz="2350" spc="30">
                <a:solidFill>
                  <a:srgbClr val="0E163E"/>
                </a:solidFill>
                <a:latin typeface="Franklin Gothic Medium" panose="02020603050405020304" pitchFamily="2"/>
              </a:rPr>
              <a:t>misconduct</a:t>
            </a:r>
            <a:r>
              <a:rPr lang="en-US" sz="2000" b="1" spc="30">
                <a:solidFill>
                  <a:srgbClr val="0E163E"/>
                </a:solidFill>
                <a:latin typeface="Franklin Gothic Medium" panose="02020603050405020304" pitchFamily="2"/>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37" name="Text Placeholder 13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0">
                <a:solidFill>
                  <a:srgbClr val="FFFFFF"/>
                </a:solidFill>
                <a:latin typeface="Franklin Gothic Medium" panose="02020603050405020304" pitchFamily="2"/>
              </a:rPr>
              <a:t>SERIOUS MENTAL ILLNESS </a:t>
            </a:r>
          </a:p>
        </p:txBody>
      </p:sp>
      <p:sp>
        <p:nvSpPr>
          <p:cNvPr id="138" name="Text Placeholder 137"/>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55880" rIns="0" bIns="0" anchor="t">
            <a:normAutofit fontScale="95000"/>
          </a:bodyPr>
          <a:lstStyle/>
          <a:p>
            <a:pPr marL="320040" marR="0" indent="0" algn="l">
              <a:lnSpc>
                <a:spcPts val="3000"/>
              </a:lnSpc>
              <a:spcAft>
                <a:spcPts val="0"/>
              </a:spcAft>
            </a:pPr>
            <a:r>
              <a:rPr lang="en-US" sz="2750" spc="200" dirty="0">
                <a:solidFill>
                  <a:srgbClr val="0E163E"/>
                </a:solidFill>
                <a:latin typeface="Franklin Gothic Medium" panose="02020603050405020304" pitchFamily="2"/>
              </a:rPr>
              <a:t>“Serious Mental Illness” is a substantial organic </a:t>
            </a:r>
          </a:p>
          <a:p>
            <a:pPr marL="320040" marR="0" indent="0" algn="l">
              <a:lnSpc>
                <a:spcPts val="3000"/>
              </a:lnSpc>
              <a:spcBef>
                <a:spcPts val="370"/>
              </a:spcBef>
              <a:spcAft>
                <a:spcPts val="0"/>
              </a:spcAft>
            </a:pPr>
            <a:r>
              <a:rPr lang="en-US" sz="2750" spc="190" dirty="0">
                <a:solidFill>
                  <a:srgbClr val="0E163E"/>
                </a:solidFill>
                <a:latin typeface="Franklin Gothic Medium" panose="02020603050405020304" pitchFamily="2"/>
              </a:rPr>
              <a:t>or psychiatric disorder of thought, mood, </a:t>
            </a:r>
          </a:p>
          <a:p>
            <a:pPr marL="320040" marR="0" indent="0" algn="l">
              <a:lnSpc>
                <a:spcPts val="3000"/>
              </a:lnSpc>
              <a:spcBef>
                <a:spcPts val="370"/>
              </a:spcBef>
              <a:spcAft>
                <a:spcPts val="0"/>
              </a:spcAft>
            </a:pPr>
            <a:r>
              <a:rPr lang="en-US" sz="2750" spc="185" dirty="0">
                <a:solidFill>
                  <a:srgbClr val="0E163E"/>
                </a:solidFill>
                <a:latin typeface="Franklin Gothic Medium" panose="02020603050405020304" pitchFamily="2"/>
              </a:rPr>
              <a:t>perception, orientation or memory which </a:t>
            </a:r>
          </a:p>
          <a:p>
            <a:pPr marL="320040" marR="0" indent="0" algn="l">
              <a:lnSpc>
                <a:spcPts val="3000"/>
              </a:lnSpc>
              <a:spcBef>
                <a:spcPts val="395"/>
              </a:spcBef>
              <a:spcAft>
                <a:spcPts val="0"/>
              </a:spcAft>
            </a:pPr>
            <a:r>
              <a:rPr lang="en-US" sz="2750" spc="190" dirty="0">
                <a:solidFill>
                  <a:srgbClr val="0E163E"/>
                </a:solidFill>
                <a:latin typeface="Franklin Gothic Medium" panose="02020603050405020304" pitchFamily="2"/>
              </a:rPr>
              <a:t>significantly impairs judgment, behavior or ability </a:t>
            </a:r>
          </a:p>
          <a:p>
            <a:pPr marL="320040" marR="0" indent="0" algn="l">
              <a:lnSpc>
                <a:spcPts val="2900"/>
              </a:lnSpc>
              <a:spcBef>
                <a:spcPts val="370"/>
              </a:spcBef>
              <a:spcAft>
                <a:spcPts val="0"/>
              </a:spcAft>
            </a:pPr>
            <a:r>
              <a:rPr lang="en-US" sz="2750" spc="190" dirty="0">
                <a:solidFill>
                  <a:srgbClr val="0E163E"/>
                </a:solidFill>
                <a:latin typeface="Franklin Gothic Medium" panose="02020603050405020304" pitchFamily="2"/>
              </a:rPr>
              <a:t>to cope with the basic demands of life. </a:t>
            </a:r>
          </a:p>
          <a:p>
            <a:pPr marL="1028700" marR="0" indent="-342900" algn="l">
              <a:lnSpc>
                <a:spcPts val="2500"/>
              </a:lnSpc>
              <a:spcBef>
                <a:spcPts val="1120"/>
              </a:spcBef>
              <a:spcAft>
                <a:spcPts val="0"/>
              </a:spcAft>
              <a:buFont typeface="Wingdings" panose="05000000000000000000" pitchFamily="2" charset="2"/>
              <a:buChar char="v"/>
            </a:pPr>
            <a:r>
              <a:rPr lang="en-US" sz="2350" spc="140" dirty="0">
                <a:solidFill>
                  <a:srgbClr val="0E163E"/>
                </a:solidFill>
                <a:latin typeface="Franklin Gothic Medium" panose="02020603050405020304" pitchFamily="2"/>
              </a:rPr>
              <a:t>Intellectual disabilities, epilepsy, other developmental </a:t>
            </a:r>
            <a:r>
              <a:rPr lang="en-US" sz="2350" spc="150" dirty="0">
                <a:solidFill>
                  <a:srgbClr val="0E163E"/>
                </a:solidFill>
                <a:latin typeface="Franklin Gothic Medium" panose="02020603050405020304" pitchFamily="2"/>
              </a:rPr>
              <a:t>disabilities, alcohol or substance abuse, or brief </a:t>
            </a:r>
            <a:r>
              <a:rPr lang="en-US" sz="2350" spc="135" dirty="0">
                <a:solidFill>
                  <a:srgbClr val="0E163E"/>
                </a:solidFill>
                <a:latin typeface="Franklin Gothic Medium" panose="02020603050405020304" pitchFamily="2"/>
              </a:rPr>
              <a:t>periods of intoxication, or criminal behavior do not, </a:t>
            </a:r>
            <a:r>
              <a:rPr lang="en-US" sz="2350" spc="140" dirty="0">
                <a:solidFill>
                  <a:srgbClr val="0E163E"/>
                </a:solidFill>
                <a:latin typeface="Franklin Gothic Medium" panose="02020603050405020304" pitchFamily="2"/>
              </a:rPr>
              <a:t>alone, constitute serious mental illness.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89" name="Text Placeholder 28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525270" rIns="0" bIns="0" anchor="t"/>
          <a:lstStyle/>
          <a:p>
            <a:pPr marL="0" marR="160020" indent="0" algn="r">
              <a:lnSpc>
                <a:spcPts val="4800"/>
              </a:lnSpc>
              <a:spcAft>
                <a:spcPts val="0"/>
              </a:spcAft>
            </a:pPr>
            <a:r>
              <a:rPr lang="en-US" sz="4300" b="1" spc="120">
                <a:solidFill>
                  <a:srgbClr val="FFFFFF"/>
                </a:solidFill>
                <a:latin typeface="Franklin Gothic Medium" panose="02020603050405020304" pitchFamily="2"/>
              </a:rPr>
              <a:t>INVOLUNTARY </a:t>
            </a:r>
          </a:p>
          <a:p>
            <a:pPr marL="0" marR="160020" indent="0" algn="r">
              <a:lnSpc>
                <a:spcPts val="4800"/>
              </a:lnSpc>
              <a:spcBef>
                <a:spcPts val="490"/>
              </a:spcBef>
              <a:spcAft>
                <a:spcPts val="0"/>
              </a:spcAft>
            </a:pPr>
            <a:r>
              <a:rPr lang="en-US" sz="4300" b="1" spc="170">
                <a:solidFill>
                  <a:srgbClr val="FFFFFF"/>
                </a:solidFill>
                <a:latin typeface="Franklin Gothic Medium" panose="02020603050405020304" pitchFamily="2"/>
              </a:rPr>
              <a:t>COMMITMENT HEARING </a:t>
            </a:r>
          </a:p>
          <a:p>
            <a:pPr marL="0" marR="160020" indent="0" algn="r">
              <a:lnSpc>
                <a:spcPts val="4800"/>
              </a:lnSpc>
              <a:spcBef>
                <a:spcPts val="490"/>
              </a:spcBef>
              <a:spcAft>
                <a:spcPts val="0"/>
              </a:spcAft>
            </a:pPr>
            <a:r>
              <a:rPr lang="en-US" sz="4300" b="1" spc="170">
                <a:solidFill>
                  <a:srgbClr val="FFFFFF"/>
                </a:solidFill>
                <a:latin typeface="Franklin Gothic Medium" panose="02020603050405020304" pitchFamily="2"/>
              </a:rPr>
              <a:t>AND THE BOARD OF </a:t>
            </a:r>
          </a:p>
          <a:p>
            <a:pPr marL="0" marR="160020" indent="0" algn="r">
              <a:lnSpc>
                <a:spcPts val="4800"/>
              </a:lnSpc>
              <a:spcBef>
                <a:spcPts val="490"/>
              </a:spcBef>
              <a:spcAft>
                <a:spcPts val="18935"/>
              </a:spcAft>
            </a:pPr>
            <a:r>
              <a:rPr lang="en-US" sz="4300" b="1" spc="135">
                <a:solidFill>
                  <a:srgbClr val="FFFFFF"/>
                </a:solidFill>
                <a:latin typeface="Franklin Gothic Medium" panose="02020603050405020304" pitchFamily="2"/>
              </a:rPr>
              <a:t>MENTAL ILLNESS </a:t>
            </a:r>
          </a:p>
        </p:txBody>
      </p:sp>
      <p:sp>
        <p:nvSpPr>
          <p:cNvPr id="290" name="Text Placeholder 28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8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93" name="Text Placeholder 29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225">
                <a:solidFill>
                  <a:srgbClr val="FFFFFF"/>
                </a:solidFill>
                <a:latin typeface="Franklin Gothic Medium" panose="02020603050405020304" pitchFamily="2"/>
              </a:rPr>
              <a:t>THE INVOLUNTARY COMMITMENT </a:t>
            </a:r>
          </a:p>
          <a:p>
            <a:pPr marL="0" marR="0" indent="0" algn="ctr">
              <a:lnSpc>
                <a:spcPts val="3900"/>
              </a:lnSpc>
              <a:spcBef>
                <a:spcPts val="400"/>
              </a:spcBef>
              <a:spcAft>
                <a:spcPts val="605"/>
              </a:spcAft>
            </a:pPr>
            <a:r>
              <a:rPr lang="en-US" sz="3500" b="1" spc="145">
                <a:solidFill>
                  <a:srgbClr val="FFFFFF"/>
                </a:solidFill>
                <a:latin typeface="Franklin Gothic Medium" panose="02020603050405020304" pitchFamily="2"/>
              </a:rPr>
              <a:t>HEARING </a:t>
            </a:r>
          </a:p>
        </p:txBody>
      </p:sp>
      <p:sp>
        <p:nvSpPr>
          <p:cNvPr id="294" name="Text Placeholder 29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25095" rIns="0" bIns="0" anchor="t">
            <a:normAutofit fontScale="95000"/>
          </a:bodyPr>
          <a:lstStyle/>
          <a:p>
            <a:pPr marL="365760" marR="0" indent="0" algn="l">
              <a:lnSpc>
                <a:spcPts val="3400"/>
              </a:lnSpc>
              <a:spcAft>
                <a:spcPts val="0"/>
              </a:spcAft>
            </a:pPr>
            <a:r>
              <a:rPr lang="en-US" sz="2750" spc="50" dirty="0">
                <a:solidFill>
                  <a:srgbClr val="0E163E"/>
                </a:solidFill>
                <a:latin typeface="Franklin Gothic Medium" panose="02020603050405020304" pitchFamily="2"/>
              </a:rPr>
              <a:t>The involuntary commitment hearing must take place </a:t>
            </a:r>
          </a:p>
          <a:p>
            <a:pPr marL="365760" marR="0" indent="0" algn="l">
              <a:lnSpc>
                <a:spcPts val="3400"/>
              </a:lnSpc>
              <a:spcBef>
                <a:spcPts val="0"/>
              </a:spcBef>
              <a:spcAft>
                <a:spcPts val="0"/>
              </a:spcAft>
            </a:pPr>
            <a:r>
              <a:rPr lang="en-US" sz="2750" spc="45" dirty="0">
                <a:solidFill>
                  <a:srgbClr val="0E163E"/>
                </a:solidFill>
                <a:latin typeface="Franklin Gothic Medium" panose="02020603050405020304" pitchFamily="2"/>
              </a:rPr>
              <a:t>within 5 days of the individual being taken into </a:t>
            </a:r>
          </a:p>
          <a:p>
            <a:pPr marL="365760" marR="0" indent="0" algn="l">
              <a:lnSpc>
                <a:spcPts val="3400"/>
              </a:lnSpc>
              <a:spcBef>
                <a:spcPts val="0"/>
              </a:spcBef>
              <a:spcAft>
                <a:spcPts val="0"/>
              </a:spcAft>
            </a:pPr>
            <a:r>
              <a:rPr lang="en-US" sz="2750" spc="50" dirty="0">
                <a:solidFill>
                  <a:srgbClr val="0E163E"/>
                </a:solidFill>
                <a:latin typeface="Franklin Gothic Medium" panose="02020603050405020304" pitchFamily="2"/>
              </a:rPr>
              <a:t>custody, 6 days if there is a weekend, or 7 days if </a:t>
            </a:r>
          </a:p>
          <a:p>
            <a:pPr marL="365760" marR="0" indent="0" algn="l">
              <a:lnSpc>
                <a:spcPts val="3400"/>
              </a:lnSpc>
              <a:spcBef>
                <a:spcPts val="0"/>
              </a:spcBef>
              <a:spcAft>
                <a:spcPts val="0"/>
              </a:spcAft>
            </a:pPr>
            <a:r>
              <a:rPr lang="en-US" sz="2750" spc="45" dirty="0">
                <a:solidFill>
                  <a:srgbClr val="0E163E"/>
                </a:solidFill>
                <a:latin typeface="Franklin Gothic Medium" panose="02020603050405020304" pitchFamily="2"/>
              </a:rPr>
              <a:t>there is a weekend and a holiday. </a:t>
            </a:r>
          </a:p>
          <a:p>
            <a:pPr marL="731520" marR="0" algn="l">
              <a:lnSpc>
                <a:spcPts val="2400"/>
              </a:lnSpc>
              <a:spcBef>
                <a:spcPts val="1000"/>
              </a:spcBef>
              <a:spcAft>
                <a:spcPts val="0"/>
              </a:spcAft>
            </a:pPr>
            <a:r>
              <a:rPr lang="en-US" sz="2350" spc="50" dirty="0">
                <a:solidFill>
                  <a:srgbClr val="0E163E"/>
                </a:solidFill>
                <a:latin typeface="Franklin Gothic Medium" panose="02020603050405020304" pitchFamily="2"/>
              </a:rPr>
              <a:t>If a hearing does not occur during this time frame, the </a:t>
            </a:r>
            <a:r>
              <a:rPr lang="en-US" sz="2350" spc="45" dirty="0">
                <a:solidFill>
                  <a:srgbClr val="0E163E"/>
                </a:solidFill>
                <a:latin typeface="Franklin Gothic Medium" panose="02020603050405020304" pitchFamily="2"/>
              </a:rPr>
              <a:t>individual must be released. </a:t>
            </a:r>
          </a:p>
          <a:p>
            <a:pPr marL="365760" marR="0" indent="0" algn="l">
              <a:lnSpc>
                <a:spcPts val="2600"/>
              </a:lnSpc>
              <a:spcBef>
                <a:spcPts val="4365"/>
              </a:spcBef>
              <a:spcAft>
                <a:spcPts val="0"/>
              </a:spcAft>
            </a:pPr>
            <a:r>
              <a:rPr lang="en-US" sz="2350" spc="55" dirty="0">
                <a:solidFill>
                  <a:srgbClr val="0E163E"/>
                </a:solidFill>
                <a:latin typeface="Franklin Gothic Medium" panose="02020603050405020304" pitchFamily="2"/>
              </a:rPr>
              <a:t>The county of residence shall pay any expenses incurred by the </a:t>
            </a:r>
          </a:p>
          <a:p>
            <a:pPr marL="365760" marR="0" indent="0" algn="l">
              <a:lnSpc>
                <a:spcPts val="2600"/>
              </a:lnSpc>
              <a:spcBef>
                <a:spcPts val="330"/>
              </a:spcBef>
              <a:spcAft>
                <a:spcPts val="0"/>
              </a:spcAft>
            </a:pPr>
            <a:r>
              <a:rPr lang="en-US" sz="2350" spc="45" dirty="0">
                <a:solidFill>
                  <a:srgbClr val="0E163E"/>
                </a:solidFill>
                <a:latin typeface="Franklin Gothic Medium" panose="02020603050405020304" pitchFamily="2"/>
              </a:rPr>
              <a:t>board for the hearing or transportation of the individual </a:t>
            </a:r>
          </a:p>
          <a:p>
            <a:pPr marL="6766560" marR="0" indent="0" algn="l">
              <a:lnSpc>
                <a:spcPts val="2200"/>
              </a:lnSpc>
              <a:spcBef>
                <a:spcPts val="3650"/>
              </a:spcBef>
              <a:spcAft>
                <a:spcPts val="3445"/>
              </a:spcAft>
            </a:pPr>
            <a:r>
              <a:rPr lang="en-US" sz="1900" spc="150" dirty="0">
                <a:solidFill>
                  <a:srgbClr val="0E163E"/>
                </a:solidFill>
                <a:latin typeface="Franklin Gothic Medium" panose="02020603050405020304" pitchFamily="2"/>
              </a:rPr>
              <a:t>SDCL 27A-10-8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297" name="Text Placeholder 29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LOCATION OF THE HEARING </a:t>
            </a:r>
          </a:p>
        </p:txBody>
      </p:sp>
      <p:sp>
        <p:nvSpPr>
          <p:cNvPr id="298" name="Text Placeholder 29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9380" rIns="0" bIns="0" anchor="t">
            <a:normAutofit fontScale="95000"/>
          </a:bodyPr>
          <a:lstStyle/>
          <a:p>
            <a:pPr marL="320040" marR="0" indent="0" algn="just">
              <a:lnSpc>
                <a:spcPts val="3000"/>
              </a:lnSpc>
              <a:spcAft>
                <a:spcPts val="0"/>
              </a:spcAft>
            </a:pPr>
            <a:r>
              <a:rPr lang="en-US" sz="2750" spc="50">
                <a:solidFill>
                  <a:srgbClr val="0E163E"/>
                </a:solidFill>
                <a:latin typeface="Franklin Gothic Medium" panose="02020603050405020304" pitchFamily="2"/>
              </a:rPr>
              <a:t>Hearings and review hearings for involuntary </a:t>
            </a:r>
          </a:p>
          <a:p>
            <a:pPr marL="320040" marR="0" indent="0" algn="just">
              <a:lnSpc>
                <a:spcPts val="3000"/>
              </a:lnSpc>
              <a:spcBef>
                <a:spcPts val="365"/>
              </a:spcBef>
              <a:spcAft>
                <a:spcPts val="0"/>
              </a:spcAft>
            </a:pPr>
            <a:r>
              <a:rPr lang="en-US" sz="2750" spc="50">
                <a:solidFill>
                  <a:srgbClr val="0E163E"/>
                </a:solidFill>
                <a:latin typeface="Franklin Gothic Medium" panose="02020603050405020304" pitchFamily="2"/>
              </a:rPr>
              <a:t>commitments shall be conducted in a courtroom of the </a:t>
            </a:r>
          </a:p>
          <a:p>
            <a:pPr marL="320040" marR="0" indent="0" algn="just">
              <a:lnSpc>
                <a:spcPts val="3000"/>
              </a:lnSpc>
              <a:spcBef>
                <a:spcPts val="390"/>
              </a:spcBef>
              <a:spcAft>
                <a:spcPts val="0"/>
              </a:spcAft>
            </a:pPr>
            <a:r>
              <a:rPr lang="en-US" sz="2750" spc="60">
                <a:solidFill>
                  <a:srgbClr val="0E163E"/>
                </a:solidFill>
                <a:latin typeface="Franklin Gothic Medium" panose="02020603050405020304" pitchFamily="2"/>
              </a:rPr>
              <a:t>county courthouse or such other place within the </a:t>
            </a:r>
          </a:p>
          <a:p>
            <a:pPr marL="320040" marR="0" indent="0" algn="just">
              <a:lnSpc>
                <a:spcPts val="3000"/>
              </a:lnSpc>
              <a:spcBef>
                <a:spcPts val="390"/>
              </a:spcBef>
              <a:spcAft>
                <a:spcPts val="0"/>
              </a:spcAft>
            </a:pPr>
            <a:r>
              <a:rPr lang="en-US" sz="2750" spc="55">
                <a:solidFill>
                  <a:srgbClr val="0E163E"/>
                </a:solidFill>
                <a:latin typeface="Franklin Gothic Medium" panose="02020603050405020304" pitchFamily="2"/>
              </a:rPr>
              <a:t>designated county as the Chair of the County Board of </a:t>
            </a:r>
          </a:p>
          <a:p>
            <a:pPr marL="320040" marR="0" indent="0" algn="just">
              <a:lnSpc>
                <a:spcPts val="3000"/>
              </a:lnSpc>
              <a:spcBef>
                <a:spcPts val="365"/>
              </a:spcBef>
              <a:spcAft>
                <a:spcPts val="0"/>
              </a:spcAft>
            </a:pPr>
            <a:r>
              <a:rPr lang="en-US" sz="2750" spc="45">
                <a:solidFill>
                  <a:srgbClr val="0E163E"/>
                </a:solidFill>
                <a:latin typeface="Franklin Gothic Medium" panose="02020603050405020304" pitchFamily="2"/>
              </a:rPr>
              <a:t>Mental Illness may designate with due regard to the </a:t>
            </a:r>
          </a:p>
          <a:p>
            <a:pPr marL="320040" marR="0" indent="0" algn="just">
              <a:lnSpc>
                <a:spcPts val="3000"/>
              </a:lnSpc>
              <a:spcBef>
                <a:spcPts val="365"/>
              </a:spcBef>
              <a:spcAft>
                <a:spcPts val="0"/>
              </a:spcAft>
            </a:pPr>
            <a:r>
              <a:rPr lang="en-US" sz="2750" spc="40">
                <a:solidFill>
                  <a:srgbClr val="0E163E"/>
                </a:solidFill>
                <a:latin typeface="Franklin Gothic Medium" panose="02020603050405020304" pitchFamily="2"/>
              </a:rPr>
              <a:t>rights, safety, and comfort of the person. </a:t>
            </a:r>
          </a:p>
          <a:p>
            <a:pPr marL="6400800" marR="0" indent="0" algn="just">
              <a:lnSpc>
                <a:spcPts val="2200"/>
              </a:lnSpc>
              <a:spcBef>
                <a:spcPts val="13610"/>
              </a:spcBef>
              <a:spcAft>
                <a:spcPts val="3255"/>
              </a:spcAft>
            </a:pPr>
            <a:r>
              <a:rPr lang="en-US" sz="1900" spc="195">
                <a:solidFill>
                  <a:srgbClr val="0E163E"/>
                </a:solidFill>
                <a:latin typeface="Franklin Gothic Medium" panose="02020603050405020304" pitchFamily="2"/>
              </a:rPr>
              <a:t>SDCL 27A-11A-28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01" name="Text Placeholder 30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60">
                <a:solidFill>
                  <a:srgbClr val="FFFFFF"/>
                </a:solidFill>
                <a:latin typeface="Franklin Gothic Medium" panose="02020603050405020304" pitchFamily="2"/>
              </a:rPr>
              <a:t>HEARINGS </a:t>
            </a:r>
          </a:p>
        </p:txBody>
      </p:sp>
      <p:sp>
        <p:nvSpPr>
          <p:cNvPr id="302" name="Text Placeholder 30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94310" rIns="0" bIns="0" anchor="t">
            <a:normAutofit fontScale="95000"/>
          </a:bodyPr>
          <a:lstStyle/>
          <a:p>
            <a:pPr marL="365760" marR="0" indent="0" algn="just">
              <a:lnSpc>
                <a:spcPts val="3000"/>
              </a:lnSpc>
              <a:spcAft>
                <a:spcPts val="0"/>
              </a:spcAft>
            </a:pPr>
            <a:r>
              <a:rPr lang="en-US" sz="2800" spc="175">
                <a:solidFill>
                  <a:srgbClr val="0E163E"/>
                </a:solidFill>
                <a:latin typeface="Franklin Gothic Medium" panose="02020603050405020304" pitchFamily="2"/>
              </a:rPr>
              <a:t>The County Board of Mental Illness may exclude </a:t>
            </a:r>
          </a:p>
          <a:p>
            <a:pPr marL="365760" marR="0" indent="0" algn="just">
              <a:lnSpc>
                <a:spcPts val="3000"/>
              </a:lnSpc>
              <a:spcBef>
                <a:spcPts val="380"/>
              </a:spcBef>
              <a:spcAft>
                <a:spcPts val="0"/>
              </a:spcAft>
            </a:pPr>
            <a:r>
              <a:rPr lang="en-US" sz="2800" spc="180">
                <a:solidFill>
                  <a:srgbClr val="0E163E"/>
                </a:solidFill>
                <a:latin typeface="Franklin Gothic Medium" panose="02020603050405020304" pitchFamily="2"/>
              </a:rPr>
              <a:t>any person not necessary for the conduct of the </a:t>
            </a:r>
          </a:p>
          <a:p>
            <a:pPr marL="365760" marR="0" indent="0" algn="just">
              <a:lnSpc>
                <a:spcPts val="3000"/>
              </a:lnSpc>
              <a:spcBef>
                <a:spcPts val="380"/>
              </a:spcBef>
              <a:spcAft>
                <a:spcPts val="0"/>
              </a:spcAft>
            </a:pPr>
            <a:r>
              <a:rPr lang="en-US" sz="2800" spc="170">
                <a:solidFill>
                  <a:srgbClr val="0E163E"/>
                </a:solidFill>
                <a:latin typeface="Franklin Gothic Medium" panose="02020603050405020304" pitchFamily="2"/>
              </a:rPr>
              <a:t>proceedings from the hearings, except any </a:t>
            </a:r>
          </a:p>
          <a:p>
            <a:pPr marL="365760" marR="0" indent="0" algn="just">
              <a:lnSpc>
                <a:spcPts val="3000"/>
              </a:lnSpc>
              <a:spcBef>
                <a:spcPts val="355"/>
              </a:spcBef>
              <a:spcAft>
                <a:spcPts val="0"/>
              </a:spcAft>
            </a:pPr>
            <a:r>
              <a:rPr lang="en-US" sz="2800" spc="180">
                <a:solidFill>
                  <a:srgbClr val="0E163E"/>
                </a:solidFill>
                <a:latin typeface="Franklin Gothic Medium" panose="02020603050405020304" pitchFamily="2"/>
              </a:rPr>
              <a:t>person requested to be present by the proposed </a:t>
            </a:r>
          </a:p>
          <a:p>
            <a:pPr marL="365760" marR="0" indent="0" algn="just">
              <a:lnSpc>
                <a:spcPts val="3000"/>
              </a:lnSpc>
              <a:spcBef>
                <a:spcPts val="380"/>
              </a:spcBef>
              <a:spcAft>
                <a:spcPts val="0"/>
              </a:spcAft>
            </a:pPr>
            <a:r>
              <a:rPr lang="en-US" sz="2800" spc="100">
                <a:solidFill>
                  <a:srgbClr val="0E163E"/>
                </a:solidFill>
                <a:latin typeface="Franklin Gothic Medium" panose="02020603050405020304" pitchFamily="2"/>
              </a:rPr>
              <a:t>patient. </a:t>
            </a:r>
          </a:p>
          <a:p>
            <a:pPr marL="365760" marR="0" indent="0" algn="just">
              <a:lnSpc>
                <a:spcPts val="3000"/>
              </a:lnSpc>
              <a:spcBef>
                <a:spcPts val="5100"/>
              </a:spcBef>
              <a:spcAft>
                <a:spcPts val="0"/>
              </a:spcAft>
            </a:pPr>
            <a:r>
              <a:rPr lang="en-US" sz="2800" spc="175">
                <a:solidFill>
                  <a:srgbClr val="0E163E"/>
                </a:solidFill>
                <a:latin typeface="Franklin Gothic Medium" panose="02020603050405020304" pitchFamily="2"/>
              </a:rPr>
              <a:t>All records of the proceedings are confidential </a:t>
            </a:r>
          </a:p>
          <a:p>
            <a:pPr marL="365760" marR="0" indent="0" algn="just">
              <a:lnSpc>
                <a:spcPts val="3000"/>
              </a:lnSpc>
              <a:spcBef>
                <a:spcPts val="355"/>
              </a:spcBef>
              <a:spcAft>
                <a:spcPts val="0"/>
              </a:spcAft>
            </a:pPr>
            <a:r>
              <a:rPr lang="en-US" sz="2800" spc="185">
                <a:solidFill>
                  <a:srgbClr val="0E163E"/>
                </a:solidFill>
                <a:latin typeface="Franklin Gothic Medium" panose="02020603050405020304" pitchFamily="2"/>
              </a:rPr>
              <a:t>and shall be sealed upon such release and shall </a:t>
            </a:r>
          </a:p>
          <a:p>
            <a:pPr marL="365760" marR="0" indent="0" algn="just">
              <a:lnSpc>
                <a:spcPts val="3000"/>
              </a:lnSpc>
              <a:spcBef>
                <a:spcPts val="395"/>
              </a:spcBef>
              <a:spcAft>
                <a:spcPts val="0"/>
              </a:spcAft>
            </a:pPr>
            <a:r>
              <a:rPr lang="en-US" sz="2800" spc="175">
                <a:solidFill>
                  <a:srgbClr val="0E163E"/>
                </a:solidFill>
                <a:latin typeface="Franklin Gothic Medium" panose="02020603050405020304" pitchFamily="2"/>
              </a:rPr>
              <a:t>be opened only by court order of the circuit </a:t>
            </a:r>
          </a:p>
          <a:p>
            <a:pPr marL="365760" marR="0" indent="0" algn="just">
              <a:lnSpc>
                <a:spcPts val="3000"/>
              </a:lnSpc>
              <a:spcBef>
                <a:spcPts val="380"/>
              </a:spcBef>
              <a:spcAft>
                <a:spcPts val="3685"/>
              </a:spcAft>
            </a:pPr>
            <a:r>
              <a:rPr lang="en-US" sz="2800" spc="114">
                <a:solidFill>
                  <a:srgbClr val="0E163E"/>
                </a:solidFill>
                <a:latin typeface="Franklin Gothic Medium" panose="02020603050405020304" pitchFamily="2"/>
              </a:rPr>
              <a:t>court.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05" name="Text Placeholder 30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70">
                <a:solidFill>
                  <a:srgbClr val="FFFFFF"/>
                </a:solidFill>
                <a:latin typeface="Franklin Gothic Medium" panose="02020603050405020304" pitchFamily="2"/>
              </a:rPr>
              <a:t>ATTORNEYS </a:t>
            </a:r>
          </a:p>
        </p:txBody>
      </p:sp>
      <p:sp>
        <p:nvSpPr>
          <p:cNvPr id="306" name="Text Placeholder 30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23190" rIns="0" bIns="0" anchor="t">
            <a:normAutofit fontScale="95000"/>
          </a:bodyPr>
          <a:lstStyle/>
          <a:p>
            <a:pPr marL="365760" marR="0" indent="0" algn="just">
              <a:lnSpc>
                <a:spcPts val="2400"/>
              </a:lnSpc>
              <a:spcAft>
                <a:spcPts val="0"/>
              </a:spcAft>
            </a:pPr>
            <a:r>
              <a:rPr lang="en-US" sz="2200" b="1" spc="0">
                <a:solidFill>
                  <a:srgbClr val="0E163E"/>
                </a:solidFill>
                <a:latin typeface="Franklin Gothic Medium" panose="02020603050405020304" pitchFamily="2"/>
              </a:rPr>
              <a:t>Petitioner </a:t>
            </a:r>
          </a:p>
          <a:p>
            <a:pPr marL="365760" marR="0" indent="0" algn="just">
              <a:lnSpc>
                <a:spcPts val="2400"/>
              </a:lnSpc>
              <a:spcBef>
                <a:spcPts val="545"/>
              </a:spcBef>
              <a:spcAft>
                <a:spcPts val="0"/>
              </a:spcAft>
            </a:pPr>
            <a:r>
              <a:rPr lang="en-US" sz="2200" spc="15">
                <a:solidFill>
                  <a:srgbClr val="0E163E"/>
                </a:solidFill>
                <a:latin typeface="Franklin Gothic Medium" panose="02020603050405020304" pitchFamily="2"/>
              </a:rPr>
              <a:t>In any proceeding for involuntary commitment, review, or detention, </a:t>
            </a:r>
          </a:p>
          <a:p>
            <a:pPr marL="365760" marR="0" indent="0" algn="just">
              <a:lnSpc>
                <a:spcPts val="2400"/>
              </a:lnSpc>
              <a:spcBef>
                <a:spcPts val="0"/>
              </a:spcBef>
              <a:spcAft>
                <a:spcPts val="0"/>
              </a:spcAft>
            </a:pPr>
            <a:r>
              <a:rPr lang="en-US" sz="2200" spc="20">
                <a:solidFill>
                  <a:srgbClr val="0E163E"/>
                </a:solidFill>
                <a:latin typeface="Franklin Gothic Medium" panose="02020603050405020304" pitchFamily="2"/>
              </a:rPr>
              <a:t>or in any proceeding challenging commitment or detention,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state's attorney for the county in which the proceeding is held shall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represent the petitioner and shall defend all challenges to </a:t>
            </a:r>
          </a:p>
          <a:p>
            <a:pPr marL="365760" marR="0" indent="0" algn="just">
              <a:lnSpc>
                <a:spcPts val="2300"/>
              </a:lnSpc>
              <a:spcBef>
                <a:spcPts val="0"/>
              </a:spcBef>
              <a:spcAft>
                <a:spcPts val="0"/>
              </a:spcAft>
            </a:pPr>
            <a:r>
              <a:rPr lang="en-US" sz="2200" spc="20">
                <a:solidFill>
                  <a:srgbClr val="0E163E"/>
                </a:solidFill>
                <a:latin typeface="Franklin Gothic Medium" panose="02020603050405020304" pitchFamily="2"/>
              </a:rPr>
              <a:t>commitment or detention. </a:t>
            </a:r>
            <a:r>
              <a:rPr lang="en-US" sz="1500" spc="20">
                <a:solidFill>
                  <a:srgbClr val="0E163E"/>
                </a:solidFill>
                <a:latin typeface="Franklin Gothic Medium" panose="02020603050405020304" pitchFamily="2"/>
              </a:rPr>
              <a:t>(SDCL 27A-11A-4) </a:t>
            </a:r>
          </a:p>
          <a:p>
            <a:pPr marL="365760" marR="0" indent="0" algn="just">
              <a:lnSpc>
                <a:spcPts val="2400"/>
              </a:lnSpc>
              <a:spcBef>
                <a:spcPts val="3480"/>
              </a:spcBef>
              <a:spcAft>
                <a:spcPts val="0"/>
              </a:spcAft>
            </a:pPr>
            <a:r>
              <a:rPr lang="en-US" sz="2200" b="1" spc="20">
                <a:solidFill>
                  <a:srgbClr val="0E163E"/>
                </a:solidFill>
                <a:latin typeface="Franklin Gothic Medium" panose="02020603050405020304" pitchFamily="2"/>
              </a:rPr>
              <a:t>Individual Facing Involuntary Commitment </a:t>
            </a:r>
          </a:p>
          <a:p>
            <a:pPr marL="365760" marR="0" indent="0" algn="just">
              <a:lnSpc>
                <a:spcPts val="2400"/>
              </a:lnSpc>
              <a:spcBef>
                <a:spcPts val="530"/>
              </a:spcBef>
              <a:spcAft>
                <a:spcPts val="0"/>
              </a:spcAft>
            </a:pPr>
            <a:r>
              <a:rPr lang="en-US" sz="2200" spc="20">
                <a:solidFill>
                  <a:srgbClr val="0E163E"/>
                </a:solidFill>
                <a:latin typeface="Franklin Gothic Medium" panose="02020603050405020304" pitchFamily="2"/>
              </a:rPr>
              <a:t>If the alleged mentally ill person has not or cannot employ his own </a:t>
            </a:r>
          </a:p>
          <a:p>
            <a:pPr marL="365760" marR="0" indent="0" algn="just">
              <a:lnSpc>
                <a:spcPts val="2400"/>
              </a:lnSpc>
              <a:spcBef>
                <a:spcPts val="0"/>
              </a:spcBef>
              <a:spcAft>
                <a:spcPts val="0"/>
              </a:spcAft>
            </a:pPr>
            <a:r>
              <a:rPr lang="en-US" sz="2200" spc="30">
                <a:solidFill>
                  <a:srgbClr val="0E163E"/>
                </a:solidFill>
                <a:latin typeface="Franklin Gothic Medium" panose="02020603050405020304" pitchFamily="2"/>
              </a:rPr>
              <a:t>counsel, the Chair of the County Board of Mental Illness where the </a:t>
            </a:r>
          </a:p>
          <a:p>
            <a:pPr marL="365760" marR="0" indent="0" algn="just">
              <a:lnSpc>
                <a:spcPts val="2400"/>
              </a:lnSpc>
              <a:spcBef>
                <a:spcPts val="25"/>
              </a:spcBef>
              <a:spcAft>
                <a:spcPts val="0"/>
              </a:spcAft>
            </a:pPr>
            <a:r>
              <a:rPr lang="en-US" sz="2200" spc="25">
                <a:solidFill>
                  <a:srgbClr val="0E163E"/>
                </a:solidFill>
                <a:latin typeface="Franklin Gothic Medium" panose="02020603050405020304" pitchFamily="2"/>
              </a:rPr>
              <a:t>hearing is to be held shall immediately assign counsel to represent </a:t>
            </a:r>
          </a:p>
          <a:p>
            <a:pPr marL="365760" marR="0" indent="0" algn="just">
              <a:lnSpc>
                <a:spcPts val="2400"/>
              </a:lnSpc>
              <a:spcBef>
                <a:spcPts val="0"/>
              </a:spcBef>
              <a:spcAft>
                <a:spcPts val="0"/>
              </a:spcAft>
            </a:pPr>
            <a:r>
              <a:rPr lang="en-US" sz="2200" spc="40">
                <a:solidFill>
                  <a:srgbClr val="0E163E"/>
                </a:solidFill>
                <a:latin typeface="Franklin Gothic Medium" panose="02020603050405020304" pitchFamily="2"/>
              </a:rPr>
              <a:t>the interests of the person. In no instance may a person not be </a:t>
            </a:r>
          </a:p>
          <a:p>
            <a:pPr marL="365760" marR="0" indent="0" algn="just">
              <a:lnSpc>
                <a:spcPts val="2400"/>
              </a:lnSpc>
              <a:spcBef>
                <a:spcPts val="0"/>
              </a:spcBef>
              <a:spcAft>
                <a:spcPts val="5830"/>
              </a:spcAft>
            </a:pPr>
            <a:r>
              <a:rPr lang="en-US" sz="2200" spc="30">
                <a:solidFill>
                  <a:srgbClr val="0E163E"/>
                </a:solidFill>
                <a:latin typeface="Franklin Gothic Medium" panose="02020603050405020304" pitchFamily="2"/>
              </a:rPr>
              <a:t>represented by counsel. </a:t>
            </a:r>
            <a:r>
              <a:rPr lang="en-US" sz="1600" spc="30">
                <a:solidFill>
                  <a:srgbClr val="0E163E"/>
                </a:solidFill>
                <a:latin typeface="Franklin Gothic Medium" panose="02020603050405020304" pitchFamily="2"/>
              </a:rPr>
              <a:t>(SDCL 27A-11A-7)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09" name="Text Placeholder 30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4">
                <a:solidFill>
                  <a:srgbClr val="FFFFFF"/>
                </a:solidFill>
                <a:latin typeface="Franklin Gothic Medium" panose="02020603050405020304" pitchFamily="2"/>
              </a:rPr>
              <a:t>NOTICE OF THE HEARING </a:t>
            </a:r>
          </a:p>
        </p:txBody>
      </p:sp>
      <p:sp>
        <p:nvSpPr>
          <p:cNvPr id="310" name="Text Placeholder 30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5570" rIns="0" bIns="0" anchor="t">
            <a:normAutofit fontScale="95000"/>
          </a:bodyPr>
          <a:lstStyle/>
          <a:p>
            <a:pPr marL="365760" marR="0" indent="0" algn="just">
              <a:lnSpc>
                <a:spcPts val="3000"/>
              </a:lnSpc>
              <a:spcAft>
                <a:spcPts val="0"/>
              </a:spcAft>
            </a:pPr>
            <a:r>
              <a:rPr lang="en-US" sz="2750" spc="50">
                <a:solidFill>
                  <a:srgbClr val="0E163E"/>
                </a:solidFill>
                <a:latin typeface="Franklin Gothic Medium" panose="02020603050405020304" pitchFamily="2"/>
              </a:rPr>
              <a:t>Copies of the petition and notice of hearing shall be </a:t>
            </a:r>
          </a:p>
          <a:p>
            <a:pPr marL="365760" marR="0" indent="0" algn="just">
              <a:lnSpc>
                <a:spcPts val="3000"/>
              </a:lnSpc>
              <a:spcBef>
                <a:spcPts val="0"/>
              </a:spcBef>
              <a:spcAft>
                <a:spcPts val="0"/>
              </a:spcAft>
            </a:pPr>
            <a:r>
              <a:rPr lang="en-US" sz="2750" spc="55">
                <a:solidFill>
                  <a:srgbClr val="0E163E"/>
                </a:solidFill>
                <a:latin typeface="Franklin Gothic Medium" panose="02020603050405020304" pitchFamily="2"/>
              </a:rPr>
              <a:t>personally served forthwith on the individual subject </a:t>
            </a:r>
          </a:p>
          <a:p>
            <a:pPr marL="365760" marR="0" indent="0" algn="just">
              <a:lnSpc>
                <a:spcPts val="3000"/>
              </a:lnSpc>
              <a:spcBef>
                <a:spcPts val="25"/>
              </a:spcBef>
              <a:spcAft>
                <a:spcPts val="0"/>
              </a:spcAft>
            </a:pPr>
            <a:r>
              <a:rPr lang="en-US" sz="2750" spc="45">
                <a:solidFill>
                  <a:srgbClr val="0E163E"/>
                </a:solidFill>
                <a:latin typeface="Franklin Gothic Medium" panose="02020603050405020304" pitchFamily="2"/>
              </a:rPr>
              <a:t>to involuntary commitment prior to the hearing by the </a:t>
            </a:r>
          </a:p>
          <a:p>
            <a:pPr marL="365760" marR="0" indent="0" algn="just">
              <a:lnSpc>
                <a:spcPts val="3000"/>
              </a:lnSpc>
              <a:spcBef>
                <a:spcPts val="0"/>
              </a:spcBef>
              <a:spcAft>
                <a:spcPts val="0"/>
              </a:spcAft>
            </a:pPr>
            <a:r>
              <a:rPr lang="en-US" sz="2750" spc="50">
                <a:solidFill>
                  <a:srgbClr val="0E163E"/>
                </a:solidFill>
                <a:latin typeface="Franklin Gothic Medium" panose="02020603050405020304" pitchFamily="2"/>
              </a:rPr>
              <a:t>sheriff, or a constable, or an elector of any state not a </a:t>
            </a:r>
          </a:p>
          <a:p>
            <a:pPr marL="365760" marR="0" indent="0" algn="just">
              <a:lnSpc>
                <a:spcPts val="3000"/>
              </a:lnSpc>
              <a:spcBef>
                <a:spcPts val="20"/>
              </a:spcBef>
              <a:spcAft>
                <a:spcPts val="0"/>
              </a:spcAft>
            </a:pPr>
            <a:r>
              <a:rPr lang="en-US" sz="2750" spc="45">
                <a:solidFill>
                  <a:srgbClr val="0E163E"/>
                </a:solidFill>
                <a:latin typeface="Franklin Gothic Medium" panose="02020603050405020304" pitchFamily="2"/>
              </a:rPr>
              <a:t>party to the action that is specifically designated by </a:t>
            </a:r>
          </a:p>
          <a:p>
            <a:pPr marL="365760" marR="0" indent="0" algn="just">
              <a:lnSpc>
                <a:spcPts val="3000"/>
              </a:lnSpc>
              <a:spcBef>
                <a:spcPts val="0"/>
              </a:spcBef>
              <a:spcAft>
                <a:spcPts val="0"/>
              </a:spcAft>
            </a:pPr>
            <a:r>
              <a:rPr lang="en-US" sz="2750" spc="40">
                <a:solidFill>
                  <a:srgbClr val="0E163E"/>
                </a:solidFill>
                <a:latin typeface="Franklin Gothic Medium" panose="02020603050405020304" pitchFamily="2"/>
              </a:rPr>
              <a:t>the board. </a:t>
            </a:r>
          </a:p>
          <a:p>
            <a:pPr marL="6492240" marR="0" indent="0" algn="just">
              <a:lnSpc>
                <a:spcPts val="2200"/>
              </a:lnSpc>
              <a:spcBef>
                <a:spcPts val="14245"/>
              </a:spcBef>
              <a:spcAft>
                <a:spcPts val="4335"/>
              </a:spcAft>
            </a:pPr>
            <a:r>
              <a:rPr lang="en-US" sz="1900" spc="195">
                <a:solidFill>
                  <a:srgbClr val="0E163E"/>
                </a:solidFill>
                <a:latin typeface="Franklin Gothic Medium" panose="02020603050405020304" pitchFamily="2"/>
              </a:rPr>
              <a:t>SDCL 27A-11A-5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13" name="Text Placeholder 31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220">
                <a:solidFill>
                  <a:srgbClr val="FFFFFF"/>
                </a:solidFill>
                <a:latin typeface="Franklin Gothic Medium" panose="02020603050405020304" pitchFamily="2"/>
              </a:rPr>
              <a:t>QMHP TESTIMONY </a:t>
            </a:r>
          </a:p>
        </p:txBody>
      </p:sp>
      <p:sp>
        <p:nvSpPr>
          <p:cNvPr id="314" name="Text Placeholder 31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8745" rIns="0" bIns="0" anchor="t">
            <a:normAutofit fontScale="95000"/>
          </a:bodyPr>
          <a:lstStyle/>
          <a:p>
            <a:pPr marL="365760" marR="0" indent="0" algn="just">
              <a:lnSpc>
                <a:spcPts val="2600"/>
              </a:lnSpc>
              <a:spcAft>
                <a:spcPts val="0"/>
              </a:spcAft>
            </a:pPr>
            <a:r>
              <a:rPr lang="en-US" sz="2350" spc="55">
                <a:solidFill>
                  <a:srgbClr val="0E163E"/>
                </a:solidFill>
                <a:latin typeface="Franklin Gothic Medium" panose="02020603050405020304" pitchFamily="2"/>
              </a:rPr>
              <a:t>The County Board of Mental Illness conducting the involuntary </a:t>
            </a:r>
          </a:p>
          <a:p>
            <a:pPr marL="365760" marR="0" indent="0" algn="just">
              <a:lnSpc>
                <a:spcPts val="2600"/>
              </a:lnSpc>
              <a:spcBef>
                <a:spcPts val="5"/>
              </a:spcBef>
              <a:spcAft>
                <a:spcPts val="0"/>
              </a:spcAft>
            </a:pPr>
            <a:r>
              <a:rPr lang="en-US" sz="2350" spc="45">
                <a:solidFill>
                  <a:srgbClr val="0E163E"/>
                </a:solidFill>
                <a:latin typeface="Franklin Gothic Medium" panose="02020603050405020304" pitchFamily="2"/>
              </a:rPr>
              <a:t>commitment hearing shall order testimony by a QMHP </a:t>
            </a:r>
          </a:p>
          <a:p>
            <a:pPr marL="365760" marR="0" indent="0" algn="just">
              <a:lnSpc>
                <a:spcPts val="2600"/>
              </a:lnSpc>
              <a:spcBef>
                <a:spcPts val="0"/>
              </a:spcBef>
              <a:spcAft>
                <a:spcPts val="0"/>
              </a:spcAft>
            </a:pPr>
            <a:r>
              <a:rPr lang="en-US" sz="2350" spc="50">
                <a:solidFill>
                  <a:srgbClr val="0E163E"/>
                </a:solidFill>
                <a:latin typeface="Franklin Gothic Medium" panose="02020603050405020304" pitchFamily="2"/>
              </a:rPr>
              <a:t>independent of the petitioner who shall assess the availability </a:t>
            </a:r>
          </a:p>
          <a:p>
            <a:pPr marL="365760" marR="0" indent="0" algn="just">
              <a:lnSpc>
                <a:spcPts val="2600"/>
              </a:lnSpc>
              <a:spcBef>
                <a:spcPts val="30"/>
              </a:spcBef>
              <a:spcAft>
                <a:spcPts val="0"/>
              </a:spcAft>
            </a:pPr>
            <a:r>
              <a:rPr lang="en-US" sz="2350" spc="50">
                <a:solidFill>
                  <a:srgbClr val="0E163E"/>
                </a:solidFill>
                <a:latin typeface="Franklin Gothic Medium" panose="02020603050405020304" pitchFamily="2"/>
              </a:rPr>
              <a:t>and appropriateness of treatment alternatives including </a:t>
            </a:r>
          </a:p>
          <a:p>
            <a:pPr marL="365760" marR="0" indent="0" algn="just">
              <a:lnSpc>
                <a:spcPts val="2600"/>
              </a:lnSpc>
              <a:spcBef>
                <a:spcPts val="0"/>
              </a:spcBef>
              <a:spcAft>
                <a:spcPts val="0"/>
              </a:spcAft>
            </a:pPr>
            <a:r>
              <a:rPr lang="en-US" sz="2350" spc="45">
                <a:solidFill>
                  <a:srgbClr val="0E163E"/>
                </a:solidFill>
                <a:latin typeface="Franklin Gothic Medium" panose="02020603050405020304" pitchFamily="2"/>
              </a:rPr>
              <a:t>treatment programs other than inpatient treatment and </a:t>
            </a:r>
          </a:p>
          <a:p>
            <a:pPr marL="365760" marR="0" indent="0" algn="just">
              <a:lnSpc>
                <a:spcPts val="2600"/>
              </a:lnSpc>
              <a:spcBef>
                <a:spcPts val="0"/>
              </a:spcBef>
              <a:spcAft>
                <a:spcPts val="0"/>
              </a:spcAft>
            </a:pPr>
            <a:r>
              <a:rPr lang="en-US" sz="2350" spc="50">
                <a:solidFill>
                  <a:srgbClr val="0E163E"/>
                </a:solidFill>
                <a:latin typeface="Franklin Gothic Medium" panose="02020603050405020304" pitchFamily="2"/>
              </a:rPr>
              <a:t>specifically including whether such programs are available at </a:t>
            </a:r>
          </a:p>
          <a:p>
            <a:pPr marL="365760" marR="0" indent="0" algn="just">
              <a:lnSpc>
                <a:spcPts val="2600"/>
              </a:lnSpc>
              <a:spcBef>
                <a:spcPts val="5"/>
              </a:spcBef>
              <a:spcAft>
                <a:spcPts val="0"/>
              </a:spcAft>
            </a:pPr>
            <a:r>
              <a:rPr lang="en-US" sz="2350" spc="55">
                <a:solidFill>
                  <a:srgbClr val="0E163E"/>
                </a:solidFill>
                <a:latin typeface="Franklin Gothic Medium" panose="02020603050405020304" pitchFamily="2"/>
              </a:rPr>
              <a:t>the mental health center serving the area in which the person </a:t>
            </a:r>
          </a:p>
          <a:p>
            <a:pPr marL="365760" marR="0" indent="0" algn="just">
              <a:lnSpc>
                <a:spcPts val="2600"/>
              </a:lnSpc>
              <a:spcBef>
                <a:spcPts val="0"/>
              </a:spcBef>
              <a:spcAft>
                <a:spcPts val="0"/>
              </a:spcAft>
            </a:pPr>
            <a:r>
              <a:rPr lang="en-US" sz="2350" spc="60">
                <a:solidFill>
                  <a:srgbClr val="0E163E"/>
                </a:solidFill>
                <a:latin typeface="Franklin Gothic Medium" panose="02020603050405020304" pitchFamily="2"/>
              </a:rPr>
              <a:t>was apprehended or resides. </a:t>
            </a:r>
          </a:p>
          <a:p>
            <a:pPr marL="365760" marR="0" indent="0" algn="just">
              <a:lnSpc>
                <a:spcPts val="2600"/>
              </a:lnSpc>
              <a:spcBef>
                <a:spcPts val="3755"/>
              </a:spcBef>
              <a:spcAft>
                <a:spcPts val="0"/>
              </a:spcAft>
            </a:pPr>
            <a:r>
              <a:rPr lang="en-US" sz="2350" spc="45">
                <a:solidFill>
                  <a:srgbClr val="0E163E"/>
                </a:solidFill>
                <a:latin typeface="Franklin Gothic Medium" panose="02020603050405020304" pitchFamily="2"/>
              </a:rPr>
              <a:t>Such testimony shall include </a:t>
            </a:r>
          </a:p>
          <a:p>
            <a:pPr marL="731520" marR="0" indent="182880" algn="just">
              <a:lnSpc>
                <a:spcPts val="2300"/>
              </a:lnSpc>
              <a:spcBef>
                <a:spcPts val="350"/>
              </a:spcBef>
              <a:spcAft>
                <a:spcPts val="0"/>
              </a:spcAft>
              <a:buFont typeface="Franklin Gothic Medium"/>
              <a:buChar char="·"/>
            </a:pPr>
            <a:r>
              <a:rPr lang="en-US" sz="2000" spc="20">
                <a:solidFill>
                  <a:srgbClr val="0E163E"/>
                </a:solidFill>
                <a:latin typeface="Franklin Gothic Medium" panose="02020603050405020304" pitchFamily="2"/>
              </a:rPr>
              <a:t>what alternatives are or should be made available </a:t>
            </a:r>
          </a:p>
          <a:p>
            <a:pPr marL="731520" marR="0" indent="182880" algn="just">
              <a:lnSpc>
                <a:spcPts val="2300"/>
              </a:lnSpc>
              <a:spcBef>
                <a:spcPts val="320"/>
              </a:spcBef>
              <a:spcAft>
                <a:spcPts val="0"/>
              </a:spcAft>
              <a:buFont typeface="Franklin Gothic Medium"/>
              <a:buChar char="·"/>
            </a:pPr>
            <a:r>
              <a:rPr lang="en-US" sz="2000" spc="10">
                <a:solidFill>
                  <a:srgbClr val="0E163E"/>
                </a:solidFill>
                <a:latin typeface="Franklin Gothic Medium" panose="02020603050405020304" pitchFamily="2"/>
              </a:rPr>
              <a:t>what alternatives were investigated </a:t>
            </a:r>
          </a:p>
          <a:p>
            <a:pPr marL="731520" marR="0" indent="182880" algn="just">
              <a:lnSpc>
                <a:spcPts val="2300"/>
              </a:lnSpc>
              <a:spcBef>
                <a:spcPts val="305"/>
              </a:spcBef>
              <a:spcAft>
                <a:spcPts val="3815"/>
              </a:spcAft>
              <a:buFont typeface="Franklin Gothic Medium"/>
              <a:buChar char="·"/>
            </a:pPr>
            <a:r>
              <a:rPr lang="en-US" sz="2000" spc="15">
                <a:solidFill>
                  <a:srgbClr val="0E163E"/>
                </a:solidFill>
                <a:latin typeface="Franklin Gothic Medium" panose="02020603050405020304" pitchFamily="2"/>
              </a:rPr>
              <a:t>why any investigated alternatives are not deemed appropriate.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17" name="Text Placeholder 31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0">
                <a:solidFill>
                  <a:srgbClr val="FFFFFF"/>
                </a:solidFill>
                <a:latin typeface="Franklin Gothic Medium" panose="02020603050405020304" pitchFamily="2"/>
              </a:rPr>
              <a:t>INDIVIDUAL’S RIGHT TO GIVE TESTIMONY </a:t>
            </a:r>
          </a:p>
        </p:txBody>
      </p:sp>
      <p:sp>
        <p:nvSpPr>
          <p:cNvPr id="318" name="Text Placeholder 31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6205" rIns="0" bIns="0" anchor="t">
            <a:normAutofit fontScale="95000"/>
          </a:bodyPr>
          <a:lstStyle/>
          <a:p>
            <a:pPr marL="365760" marR="0" indent="0" algn="l">
              <a:lnSpc>
                <a:spcPts val="2600"/>
              </a:lnSpc>
              <a:spcAft>
                <a:spcPts val="0"/>
              </a:spcAft>
            </a:pPr>
            <a:r>
              <a:rPr lang="en-US" sz="2350" spc="45" dirty="0">
                <a:solidFill>
                  <a:srgbClr val="0E163E"/>
                </a:solidFill>
                <a:latin typeface="Franklin Gothic Medium" panose="02020603050405020304" pitchFamily="2"/>
              </a:rPr>
              <a:t>The individual subject to involuntary commitment may appear </a:t>
            </a:r>
          </a:p>
          <a:p>
            <a:pPr marL="365760" marR="0" indent="0" algn="l">
              <a:lnSpc>
                <a:spcPts val="2600"/>
              </a:lnSpc>
              <a:spcBef>
                <a:spcPts val="25"/>
              </a:spcBef>
              <a:spcAft>
                <a:spcPts val="0"/>
              </a:spcAft>
            </a:pPr>
            <a:r>
              <a:rPr lang="en-US" sz="2350" spc="45" dirty="0">
                <a:solidFill>
                  <a:srgbClr val="0E163E"/>
                </a:solidFill>
                <a:latin typeface="Franklin Gothic Medium" panose="02020603050405020304" pitchFamily="2"/>
              </a:rPr>
              <a:t>personally at any hearing and testify on his/her own behalf, but </a:t>
            </a:r>
          </a:p>
          <a:p>
            <a:pPr marL="365760" marR="0" indent="0" algn="l">
              <a:lnSpc>
                <a:spcPts val="2600"/>
              </a:lnSpc>
              <a:spcBef>
                <a:spcPts val="0"/>
              </a:spcBef>
              <a:spcAft>
                <a:spcPts val="0"/>
              </a:spcAft>
            </a:pPr>
            <a:r>
              <a:rPr lang="en-US" sz="2350" spc="45" dirty="0">
                <a:solidFill>
                  <a:srgbClr val="0E163E"/>
                </a:solidFill>
                <a:latin typeface="Franklin Gothic Medium" panose="02020603050405020304" pitchFamily="2"/>
              </a:rPr>
              <a:t>may not be compelled to do so. He/she has the right to </a:t>
            </a:r>
          </a:p>
          <a:p>
            <a:pPr marL="365760" marR="0" indent="0" algn="l">
              <a:lnSpc>
                <a:spcPts val="2600"/>
              </a:lnSpc>
              <a:spcBef>
                <a:spcPts val="0"/>
              </a:spcBef>
              <a:spcAft>
                <a:spcPts val="0"/>
              </a:spcAft>
            </a:pPr>
            <a:r>
              <a:rPr lang="en-US" sz="2350" spc="60" dirty="0">
                <a:solidFill>
                  <a:srgbClr val="0E163E"/>
                </a:solidFill>
                <a:latin typeface="Franklin Gothic Medium" panose="02020603050405020304" pitchFamily="2"/>
              </a:rPr>
              <a:t>subpoena and cross-examine witnesses and to present </a:t>
            </a:r>
          </a:p>
          <a:p>
            <a:pPr marL="365760" marR="0" indent="0" algn="l">
              <a:lnSpc>
                <a:spcPts val="2600"/>
              </a:lnSpc>
              <a:spcBef>
                <a:spcPts val="5"/>
              </a:spcBef>
              <a:spcAft>
                <a:spcPts val="0"/>
              </a:spcAft>
            </a:pPr>
            <a:r>
              <a:rPr lang="en-US" sz="2350" spc="35" dirty="0">
                <a:solidFill>
                  <a:srgbClr val="0E163E"/>
                </a:solidFill>
                <a:latin typeface="Franklin Gothic Medium" panose="02020603050405020304" pitchFamily="2"/>
              </a:rPr>
              <a:t>evidence. </a:t>
            </a:r>
          </a:p>
          <a:p>
            <a:pPr marL="365760" marR="0" indent="0" algn="l">
              <a:lnSpc>
                <a:spcPts val="2600"/>
              </a:lnSpc>
              <a:spcBef>
                <a:spcPts val="3755"/>
              </a:spcBef>
              <a:spcAft>
                <a:spcPts val="0"/>
              </a:spcAft>
            </a:pPr>
            <a:r>
              <a:rPr lang="en-US" sz="2350" spc="45" dirty="0">
                <a:solidFill>
                  <a:srgbClr val="0E163E"/>
                </a:solidFill>
                <a:latin typeface="Franklin Gothic Medium" panose="02020603050405020304" pitchFamily="2"/>
              </a:rPr>
              <a:t>If the person chooses not to appear, his/her attorney shall state </a:t>
            </a:r>
          </a:p>
          <a:p>
            <a:pPr marL="365760" marR="0" indent="0" algn="l">
              <a:lnSpc>
                <a:spcPts val="2600"/>
              </a:lnSpc>
              <a:spcBef>
                <a:spcPts val="30"/>
              </a:spcBef>
              <a:spcAft>
                <a:spcPts val="0"/>
              </a:spcAft>
            </a:pPr>
            <a:r>
              <a:rPr lang="en-US" sz="2350" spc="55" dirty="0">
                <a:solidFill>
                  <a:srgbClr val="0E163E"/>
                </a:solidFill>
                <a:latin typeface="Franklin Gothic Medium" panose="02020603050405020304" pitchFamily="2"/>
              </a:rPr>
              <a:t>on the record that the person has been informed of the hearing </a:t>
            </a:r>
          </a:p>
          <a:p>
            <a:pPr marL="365760" marR="0" indent="0" algn="l">
              <a:lnSpc>
                <a:spcPts val="2600"/>
              </a:lnSpc>
              <a:spcBef>
                <a:spcPts val="0"/>
              </a:spcBef>
              <a:spcAft>
                <a:spcPts val="0"/>
              </a:spcAft>
            </a:pPr>
            <a:r>
              <a:rPr lang="en-US" sz="2350" spc="45" dirty="0">
                <a:solidFill>
                  <a:srgbClr val="0E163E"/>
                </a:solidFill>
                <a:latin typeface="Franklin Gothic Medium" panose="02020603050405020304" pitchFamily="2"/>
              </a:rPr>
              <a:t>and of his right to appear and chooses not to exercise this right. </a:t>
            </a:r>
          </a:p>
          <a:p>
            <a:pPr marL="731520" marR="0" algn="l">
              <a:lnSpc>
                <a:spcPts val="2000"/>
              </a:lnSpc>
              <a:spcBef>
                <a:spcPts val="645"/>
              </a:spcBef>
              <a:spcAft>
                <a:spcPts val="0"/>
              </a:spcAft>
            </a:pPr>
            <a:r>
              <a:rPr lang="en-US" sz="2000" spc="25" dirty="0">
                <a:solidFill>
                  <a:srgbClr val="0E163E"/>
                </a:solidFill>
                <a:latin typeface="Franklin Gothic Medium" panose="02020603050405020304" pitchFamily="2"/>
              </a:rPr>
              <a:t>Documentation of the reasons for the person's decision may not be </a:t>
            </a:r>
            <a:r>
              <a:rPr lang="en-US" sz="2000" spc="0" dirty="0">
                <a:solidFill>
                  <a:srgbClr val="0E163E"/>
                </a:solidFill>
                <a:latin typeface="Franklin Gothic Medium" panose="02020603050405020304" pitchFamily="2"/>
              </a:rPr>
              <a:t>required. </a:t>
            </a:r>
          </a:p>
          <a:p>
            <a:pPr marL="6629400" marR="0" indent="0" algn="l">
              <a:lnSpc>
                <a:spcPts val="2100"/>
              </a:lnSpc>
              <a:spcBef>
                <a:spcPts val="5540"/>
              </a:spcBef>
              <a:spcAft>
                <a:spcPts val="1915"/>
              </a:spcAft>
            </a:pPr>
            <a:r>
              <a:rPr lang="en-US" sz="2000" spc="25" dirty="0">
                <a:solidFill>
                  <a:srgbClr val="0E163E"/>
                </a:solidFill>
                <a:latin typeface="Franklin Gothic Medium" panose="02020603050405020304" pitchFamily="2"/>
              </a:rPr>
              <a:t>SDCL 27A-11A-11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49" name="Text Placeholder 34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195830" rIns="0" bIns="0" anchor="t"/>
          <a:lstStyle/>
          <a:p>
            <a:pPr marL="0" marR="160020" indent="0" algn="r">
              <a:lnSpc>
                <a:spcPts val="4800"/>
              </a:lnSpc>
              <a:spcAft>
                <a:spcPts val="0"/>
              </a:spcAft>
            </a:pPr>
            <a:r>
              <a:rPr lang="en-US" sz="4300" b="1" spc="130">
                <a:solidFill>
                  <a:srgbClr val="FFFFFF"/>
                </a:solidFill>
                <a:latin typeface="Franklin Gothic Medium" panose="02020603050405020304" pitchFamily="2"/>
              </a:rPr>
              <a:t>INVOLUNTARY AND </a:t>
            </a:r>
          </a:p>
          <a:p>
            <a:pPr marL="0" marR="160020" indent="0" algn="r">
              <a:lnSpc>
                <a:spcPts val="4800"/>
              </a:lnSpc>
              <a:spcBef>
                <a:spcPts val="490"/>
              </a:spcBef>
              <a:spcAft>
                <a:spcPts val="24215"/>
              </a:spcAft>
            </a:pPr>
            <a:r>
              <a:rPr lang="en-US" sz="4300" b="1" spc="125">
                <a:solidFill>
                  <a:srgbClr val="FFFFFF"/>
                </a:solidFill>
                <a:latin typeface="Franklin Gothic Medium" panose="02020603050405020304" pitchFamily="2"/>
              </a:rPr>
              <a:t>VOLUNTARY STATUS </a:t>
            </a:r>
          </a:p>
        </p:txBody>
      </p:sp>
      <p:sp>
        <p:nvSpPr>
          <p:cNvPr id="350" name="Text Placeholder 34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0">
                <a:solidFill>
                  <a:srgbClr val="FFFFFF"/>
                </a:solidFill>
                <a:latin typeface="Franklin Gothic Medium" panose="02020603050405020304" pitchFamily="2"/>
              </a:rPr>
              <a:t>Module 9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53" name="Text Placeholder 35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0">
                <a:solidFill>
                  <a:srgbClr val="FFFFFF"/>
                </a:solidFill>
                <a:latin typeface="Franklin Gothic Medium" panose="02020603050405020304" pitchFamily="2"/>
              </a:rPr>
              <a:t>STATUS AGREEMENT BEFORE HEARING </a:t>
            </a:r>
          </a:p>
        </p:txBody>
      </p:sp>
      <p:sp>
        <p:nvSpPr>
          <p:cNvPr id="354" name="Text Placeholder 35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200"/>
              </a:lnSpc>
              <a:spcAft>
                <a:spcPts val="0"/>
              </a:spcAft>
            </a:pPr>
            <a:r>
              <a:rPr lang="en-US" sz="2000" spc="20">
                <a:solidFill>
                  <a:srgbClr val="0E163E"/>
                </a:solidFill>
                <a:latin typeface="Franklin Gothic Medium" panose="02020603050405020304" pitchFamily="2"/>
              </a:rPr>
              <a:t>If an individual who is subject to an involuntary commitment is willing to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admit themselves to an inpatient psychiatric facility or other treatment </a:t>
            </a:r>
          </a:p>
          <a:p>
            <a:pPr marL="365760" marR="0" indent="0" algn="just">
              <a:lnSpc>
                <a:spcPts val="2200"/>
              </a:lnSpc>
              <a:spcBef>
                <a:spcPts val="265"/>
              </a:spcBef>
              <a:spcAft>
                <a:spcPts val="0"/>
              </a:spcAft>
            </a:pPr>
            <a:r>
              <a:rPr lang="en-US" sz="2000" spc="25">
                <a:solidFill>
                  <a:srgbClr val="0E163E"/>
                </a:solidFill>
                <a:latin typeface="Franklin Gothic Medium" panose="02020603050405020304" pitchFamily="2"/>
              </a:rPr>
              <a:t>program on a voluntary basis and the admission is deemed suitable by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facility or program, the Chair of the County Board of Mental Illness to whom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the petition was filed shall be notified and shall make the final </a:t>
            </a:r>
          </a:p>
          <a:p>
            <a:pPr marL="365760" marR="0" indent="0" algn="just">
              <a:lnSpc>
                <a:spcPts val="2100"/>
              </a:lnSpc>
              <a:spcBef>
                <a:spcPts val="275"/>
              </a:spcBef>
              <a:spcAft>
                <a:spcPts val="0"/>
              </a:spcAft>
            </a:pPr>
            <a:r>
              <a:rPr lang="en-US" sz="2000" spc="10">
                <a:solidFill>
                  <a:srgbClr val="0E163E"/>
                </a:solidFill>
                <a:latin typeface="Franklin Gothic Medium" panose="02020603050405020304" pitchFamily="2"/>
              </a:rPr>
              <a:t>determination. </a:t>
            </a:r>
          </a:p>
          <a:p>
            <a:pPr marL="365760" marR="0" indent="0" algn="just">
              <a:lnSpc>
                <a:spcPts val="2100"/>
              </a:lnSpc>
              <a:spcBef>
                <a:spcPts val="3635"/>
              </a:spcBef>
              <a:spcAft>
                <a:spcPts val="0"/>
              </a:spcAft>
            </a:pPr>
            <a:r>
              <a:rPr lang="en-US" sz="2000" spc="30">
                <a:solidFill>
                  <a:srgbClr val="0E163E"/>
                </a:solidFill>
                <a:latin typeface="Franklin Gothic Medium" panose="02020603050405020304" pitchFamily="2"/>
              </a:rPr>
              <a:t>This process is used when an individual is placed on a mental illness hold </a:t>
            </a:r>
          </a:p>
          <a:p>
            <a:pPr marL="365760" marR="0" indent="0" algn="just">
              <a:lnSpc>
                <a:spcPts val="2200"/>
              </a:lnSpc>
              <a:spcBef>
                <a:spcPts val="275"/>
              </a:spcBef>
              <a:spcAft>
                <a:spcPts val="16245"/>
              </a:spcAft>
            </a:pPr>
            <a:r>
              <a:rPr lang="en-US" sz="2000" spc="20">
                <a:solidFill>
                  <a:srgbClr val="0E163E"/>
                </a:solidFill>
                <a:latin typeface="Franklin Gothic Medium" panose="02020603050405020304" pitchFamily="2"/>
              </a:rPr>
              <a:t>but a hearing has not yet been held.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41" name="Text Placeholder 140"/>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0">
                <a:solidFill>
                  <a:srgbClr val="FFFFFF"/>
                </a:solidFill>
                <a:latin typeface="Franklin Gothic Medium" panose="02020603050405020304" pitchFamily="2"/>
              </a:rPr>
              <a:t>DANGER TO SELF </a:t>
            </a:r>
          </a:p>
        </p:txBody>
      </p:sp>
      <p:sp>
        <p:nvSpPr>
          <p:cNvPr id="142" name="Text Placeholder 141"/>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9525" rIns="0" bIns="0" anchor="t">
            <a:normAutofit fontScale="95000"/>
          </a:bodyPr>
          <a:lstStyle/>
          <a:p>
            <a:pPr marL="0" marR="0" indent="0" algn="ctr">
              <a:lnSpc>
                <a:spcPts val="2200"/>
              </a:lnSpc>
              <a:spcAft>
                <a:spcPts val="0"/>
              </a:spcAft>
            </a:pPr>
            <a:r>
              <a:rPr lang="en-US" sz="2000" spc="170" dirty="0">
                <a:solidFill>
                  <a:srgbClr val="0E163E"/>
                </a:solidFill>
                <a:latin typeface="Franklin Gothic Medium" panose="02020603050405020304" pitchFamily="2"/>
              </a:rPr>
              <a:t>“Danger to self” is a reasonable expectation that a person will </a:t>
            </a:r>
          </a:p>
          <a:p>
            <a:pPr marL="411480" marR="0" indent="0" algn="l">
              <a:lnSpc>
                <a:spcPts val="2200"/>
              </a:lnSpc>
              <a:spcBef>
                <a:spcPts val="0"/>
              </a:spcBef>
              <a:spcAft>
                <a:spcPts val="0"/>
              </a:spcAft>
            </a:pPr>
            <a:r>
              <a:rPr lang="en-US" sz="2000" spc="170" dirty="0">
                <a:solidFill>
                  <a:srgbClr val="0E163E"/>
                </a:solidFill>
                <a:latin typeface="Franklin Gothic Medium" panose="02020603050405020304" pitchFamily="2"/>
              </a:rPr>
              <a:t>inflict serious physical injury upon him or herself in the near </a:t>
            </a:r>
          </a:p>
          <a:p>
            <a:pPr marL="411480" marR="0" indent="0" algn="l">
              <a:lnSpc>
                <a:spcPts val="2200"/>
              </a:lnSpc>
              <a:spcBef>
                <a:spcPts val="0"/>
              </a:spcBef>
              <a:spcAft>
                <a:spcPts val="0"/>
              </a:spcAft>
            </a:pPr>
            <a:r>
              <a:rPr lang="en-US" sz="2000" spc="170" dirty="0">
                <a:solidFill>
                  <a:srgbClr val="0E163E"/>
                </a:solidFill>
                <a:latin typeface="Franklin Gothic Medium" panose="02020603050405020304" pitchFamily="2"/>
              </a:rPr>
              <a:t>future, due to a serious mental illness, as evidenced by: </a:t>
            </a:r>
          </a:p>
          <a:p>
            <a:pPr marL="1108710" marR="0" indent="-285750" algn="l">
              <a:lnSpc>
                <a:spcPts val="1900"/>
              </a:lnSpc>
              <a:spcBef>
                <a:spcPts val="385"/>
              </a:spcBef>
              <a:spcAft>
                <a:spcPts val="0"/>
              </a:spcAft>
              <a:buFont typeface="Wingdings" panose="05000000000000000000" pitchFamily="2" charset="2"/>
              <a:buChar char="v"/>
            </a:pPr>
            <a:r>
              <a:rPr lang="en-US" sz="1800" spc="120" dirty="0">
                <a:solidFill>
                  <a:srgbClr val="0E163E"/>
                </a:solidFill>
                <a:latin typeface="Franklin Gothic Medium" panose="02020603050405020304" pitchFamily="2"/>
              </a:rPr>
              <a:t>The person’s treatment history and recent acts or omissions which </a:t>
            </a:r>
          </a:p>
          <a:p>
            <a:pPr marL="1097280" marR="0" indent="0" algn="l">
              <a:lnSpc>
                <a:spcPts val="1900"/>
              </a:lnSpc>
              <a:spcBef>
                <a:spcPts val="5"/>
              </a:spcBef>
              <a:spcAft>
                <a:spcPts val="0"/>
              </a:spcAft>
            </a:pPr>
            <a:r>
              <a:rPr lang="en-US" sz="1800" spc="114" dirty="0">
                <a:solidFill>
                  <a:srgbClr val="0E163E"/>
                </a:solidFill>
                <a:latin typeface="Franklin Gothic Medium" panose="02020603050405020304" pitchFamily="2"/>
              </a:rPr>
              <a:t>constitute a danger of suicide or self-inflicted serious physical </a:t>
            </a:r>
          </a:p>
          <a:p>
            <a:pPr marL="1097280" marR="0" indent="0" algn="l">
              <a:lnSpc>
                <a:spcPts val="1900"/>
              </a:lnSpc>
              <a:spcBef>
                <a:spcPts val="0"/>
              </a:spcBef>
              <a:spcAft>
                <a:spcPts val="0"/>
              </a:spcAft>
            </a:pPr>
            <a:r>
              <a:rPr lang="en-US" sz="1800" spc="110" dirty="0">
                <a:solidFill>
                  <a:srgbClr val="0E163E"/>
                </a:solidFill>
                <a:latin typeface="Franklin Gothic Medium" panose="02020603050405020304" pitchFamily="2"/>
              </a:rPr>
              <a:t>injury; (i.e. physical harm to self) </a:t>
            </a:r>
          </a:p>
          <a:p>
            <a:pPr marL="1463040" marR="320040" indent="0" algn="just">
              <a:lnSpc>
                <a:spcPts val="1500"/>
              </a:lnSpc>
              <a:spcBef>
                <a:spcPts val="345"/>
              </a:spcBef>
              <a:spcAft>
                <a:spcPts val="0"/>
              </a:spcAft>
            </a:pPr>
            <a:r>
              <a:rPr lang="en-US" sz="1400" spc="0" dirty="0">
                <a:solidFill>
                  <a:srgbClr val="CA6C1D"/>
                </a:solidFill>
                <a:latin typeface="Courier New" panose="02020603050405020304" pitchFamily="3"/>
              </a:rPr>
              <a:t>o</a:t>
            </a:r>
            <a:r>
              <a:rPr lang="en-US" sz="1400" spc="0" dirty="0">
                <a:solidFill>
                  <a:srgbClr val="0E163E"/>
                </a:solidFill>
                <a:latin typeface="Franklin Gothic Medium" panose="02020603050405020304" pitchFamily="2"/>
              </a:rPr>
              <a:t> Such acts may include a recently expressed threat if the threat is such that, if considered in the light of its context or in light of the person’s recent previous acts or omissions, it is substantially supportive of an expectation that the threat will be carried out. </a:t>
            </a:r>
          </a:p>
          <a:p>
            <a:pPr marL="1108710" marR="0" indent="-285750" algn="l">
              <a:lnSpc>
                <a:spcPts val="1900"/>
              </a:lnSpc>
              <a:spcBef>
                <a:spcPts val="435"/>
              </a:spcBef>
              <a:spcAft>
                <a:spcPts val="0"/>
              </a:spcAft>
              <a:buFont typeface="Wingdings" panose="05000000000000000000" pitchFamily="2" charset="2"/>
              <a:buChar char="v"/>
            </a:pPr>
            <a:r>
              <a:rPr lang="en-US" sz="1800" spc="120" dirty="0">
                <a:solidFill>
                  <a:srgbClr val="0E163E"/>
                </a:solidFill>
                <a:latin typeface="Franklin Gothic Medium" panose="02020603050405020304" pitchFamily="2"/>
              </a:rPr>
              <a:t>A reasonable expectation of danger of serious personal harm in the </a:t>
            </a:r>
          </a:p>
          <a:p>
            <a:pPr marL="1097280" marR="0" indent="0" algn="l">
              <a:lnSpc>
                <a:spcPts val="1900"/>
              </a:lnSpc>
              <a:spcBef>
                <a:spcPts val="5"/>
              </a:spcBef>
              <a:spcAft>
                <a:spcPts val="0"/>
              </a:spcAft>
            </a:pPr>
            <a:r>
              <a:rPr lang="en-US" sz="1800" spc="120" dirty="0">
                <a:solidFill>
                  <a:srgbClr val="0E163E"/>
                </a:solidFill>
                <a:latin typeface="Franklin Gothic Medium" panose="02020603050405020304" pitchFamily="2"/>
              </a:rPr>
              <a:t>near future, due to a serious mental illness, as evidenced by the </a:t>
            </a:r>
          </a:p>
          <a:p>
            <a:pPr marL="1097280" marR="0" indent="0" algn="l">
              <a:lnSpc>
                <a:spcPts val="1900"/>
              </a:lnSpc>
              <a:spcBef>
                <a:spcPts val="5"/>
              </a:spcBef>
              <a:spcAft>
                <a:spcPts val="0"/>
              </a:spcAft>
            </a:pPr>
            <a:r>
              <a:rPr lang="en-US" sz="1800" spc="125" dirty="0">
                <a:solidFill>
                  <a:srgbClr val="0E163E"/>
                </a:solidFill>
                <a:latin typeface="Franklin Gothic Medium" panose="02020603050405020304" pitchFamily="2"/>
              </a:rPr>
              <a:t>person’s treatment history and the person’s recent acts or </a:t>
            </a:r>
          </a:p>
          <a:p>
            <a:pPr marL="1097280" marR="0" indent="0" algn="l">
              <a:lnSpc>
                <a:spcPts val="1900"/>
              </a:lnSpc>
              <a:spcBef>
                <a:spcPts val="0"/>
              </a:spcBef>
              <a:spcAft>
                <a:spcPts val="0"/>
              </a:spcAft>
            </a:pPr>
            <a:r>
              <a:rPr lang="en-US" sz="1800" spc="114" dirty="0">
                <a:solidFill>
                  <a:srgbClr val="0E163E"/>
                </a:solidFill>
                <a:latin typeface="Franklin Gothic Medium" panose="02020603050405020304" pitchFamily="2"/>
              </a:rPr>
              <a:t>omissions which demonstrate an inability to provide for some basic </a:t>
            </a:r>
          </a:p>
          <a:p>
            <a:pPr marL="1097280" marR="0" indent="0" algn="l">
              <a:lnSpc>
                <a:spcPts val="1900"/>
              </a:lnSpc>
              <a:spcBef>
                <a:spcPts val="5"/>
              </a:spcBef>
              <a:spcAft>
                <a:spcPts val="0"/>
              </a:spcAft>
            </a:pPr>
            <a:r>
              <a:rPr lang="en-US" sz="1800" spc="120" dirty="0">
                <a:solidFill>
                  <a:srgbClr val="0E163E"/>
                </a:solidFill>
                <a:latin typeface="Franklin Gothic Medium" panose="02020603050405020304" pitchFamily="2"/>
              </a:rPr>
              <a:t>human needs such as food, clothing, shelter, essential medical care </a:t>
            </a:r>
          </a:p>
          <a:p>
            <a:pPr marL="1097280" marR="0" indent="0" algn="l">
              <a:lnSpc>
                <a:spcPts val="1900"/>
              </a:lnSpc>
              <a:spcBef>
                <a:spcPts val="5"/>
              </a:spcBef>
              <a:spcAft>
                <a:spcPts val="0"/>
              </a:spcAft>
            </a:pPr>
            <a:r>
              <a:rPr lang="en-US" sz="1800" spc="114" dirty="0">
                <a:solidFill>
                  <a:srgbClr val="0E163E"/>
                </a:solidFill>
                <a:latin typeface="Franklin Gothic Medium" panose="02020603050405020304" pitchFamily="2"/>
              </a:rPr>
              <a:t>or personal safety, or by arrests for criminal behavior which occur as </a:t>
            </a:r>
          </a:p>
          <a:p>
            <a:pPr marL="1097280" marR="0" indent="0" algn="l">
              <a:lnSpc>
                <a:spcPts val="1900"/>
              </a:lnSpc>
              <a:spcBef>
                <a:spcPts val="5"/>
              </a:spcBef>
              <a:spcAft>
                <a:spcPts val="0"/>
              </a:spcAft>
            </a:pPr>
            <a:r>
              <a:rPr lang="en-US" sz="1800" spc="125" dirty="0">
                <a:solidFill>
                  <a:srgbClr val="0E163E"/>
                </a:solidFill>
                <a:latin typeface="Franklin Gothic Medium" panose="02020603050405020304" pitchFamily="2"/>
              </a:rPr>
              <a:t>a result of the worsening of the person’s serious mental illness; (i.e. </a:t>
            </a:r>
          </a:p>
          <a:p>
            <a:pPr marL="1097280" marR="0" indent="0" algn="l">
              <a:lnSpc>
                <a:spcPts val="1900"/>
              </a:lnSpc>
              <a:spcBef>
                <a:spcPts val="5"/>
              </a:spcBef>
              <a:spcAft>
                <a:spcPts val="0"/>
              </a:spcAft>
            </a:pPr>
            <a:r>
              <a:rPr lang="en-US" sz="1800" spc="100" dirty="0">
                <a:solidFill>
                  <a:srgbClr val="0E163E"/>
                </a:solidFill>
                <a:latin typeface="Franklin Gothic Medium" panose="02020603050405020304" pitchFamily="2"/>
              </a:rPr>
              <a:t>inability to care for self). </a:t>
            </a:r>
          </a:p>
          <a:p>
            <a:pPr marL="6583680" marR="0" indent="0" algn="l">
              <a:lnSpc>
                <a:spcPts val="2200"/>
              </a:lnSpc>
              <a:spcBef>
                <a:spcPts val="2905"/>
              </a:spcBef>
              <a:spcAft>
                <a:spcPts val="1075"/>
              </a:spcAft>
            </a:pPr>
            <a:r>
              <a:rPr lang="en-US" sz="2000" spc="110" dirty="0">
                <a:solidFill>
                  <a:srgbClr val="0E163E"/>
                </a:solidFill>
                <a:latin typeface="Franklin Gothic Medium" panose="02020603050405020304" pitchFamily="2"/>
              </a:rPr>
              <a:t>SDCL 27A-1-1(7)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57" name="Text Placeholder 35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VOLUNTARY TO </a:t>
            </a:r>
          </a:p>
          <a:p>
            <a:pPr marL="0" marR="0" indent="0" algn="ctr">
              <a:lnSpc>
                <a:spcPts val="3500"/>
              </a:lnSpc>
              <a:spcBef>
                <a:spcPts val="360"/>
              </a:spcBef>
              <a:spcAft>
                <a:spcPts val="1075"/>
              </a:spcAft>
            </a:pPr>
            <a:r>
              <a:rPr lang="en-US" sz="3100" b="1" spc="180">
                <a:solidFill>
                  <a:srgbClr val="FFFFFF"/>
                </a:solidFill>
                <a:latin typeface="Franklin Gothic Medium" panose="02020603050405020304" pitchFamily="2"/>
              </a:rPr>
              <a:t>INVOLUNTARY STATUS </a:t>
            </a:r>
          </a:p>
        </p:txBody>
      </p:sp>
      <p:sp>
        <p:nvSpPr>
          <p:cNvPr id="358" name="Text Placeholder 35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74295" rIns="0" bIns="0" anchor="t"/>
          <a:lstStyle/>
          <a:p>
            <a:pPr marL="548640" marR="594360" algn="l">
              <a:lnSpc>
                <a:spcPts val="2000"/>
              </a:lnSpc>
              <a:spcAft>
                <a:spcPts val="0"/>
              </a:spcAft>
            </a:pPr>
            <a:r>
              <a:rPr lang="en-US" sz="1650" spc="0" dirty="0">
                <a:solidFill>
                  <a:srgbClr val="0E163E"/>
                </a:solidFill>
                <a:latin typeface="Franklin Gothic Medium" panose="02020603050405020304" pitchFamily="2"/>
              </a:rPr>
              <a:t>A voluntary patient 18 years of age or over has the right to immediate discharge upon written notice of their intention to terminate inpatient treatment. </a:t>
            </a:r>
          </a:p>
          <a:p>
            <a:pPr marL="548640" marR="320040" algn="l">
              <a:lnSpc>
                <a:spcPts val="2000"/>
              </a:lnSpc>
              <a:spcBef>
                <a:spcPts val="2860"/>
              </a:spcBef>
              <a:spcAft>
                <a:spcPts val="0"/>
              </a:spcAft>
            </a:pPr>
            <a:r>
              <a:rPr lang="en-US" sz="1650" spc="0" dirty="0">
                <a:solidFill>
                  <a:srgbClr val="0E163E"/>
                </a:solidFill>
                <a:latin typeface="Franklin Gothic Medium" panose="02020603050405020304" pitchFamily="2"/>
              </a:rPr>
              <a:t>However, if the facility director, administrator, or attending psychiatrist has probable cause to believe that the patient requires emergency intervention, meets the involuntary commitment criteria, and should remain in the facility; the director, administrator, or attending psychiatrist may initiate a mental illness hold detaining the patient for a period not to exceed 24 hours. </a:t>
            </a:r>
          </a:p>
          <a:p>
            <a:pPr marL="548640" marR="457200" algn="l">
              <a:lnSpc>
                <a:spcPts val="2000"/>
              </a:lnSpc>
              <a:spcBef>
                <a:spcPts val="2915"/>
              </a:spcBef>
              <a:spcAft>
                <a:spcPts val="0"/>
              </a:spcAft>
            </a:pPr>
            <a:r>
              <a:rPr lang="en-US" sz="1650" spc="0" dirty="0">
                <a:solidFill>
                  <a:srgbClr val="0E163E"/>
                </a:solidFill>
                <a:latin typeface="Franklin Gothic Medium" panose="02020603050405020304" pitchFamily="2"/>
              </a:rPr>
              <a:t>A petition for involuntary commitment must be filed with the County Board of Mental Illness within 24 hours and the board will make a determination whether to release the individual or hold them until a hearing can be held. </a:t>
            </a:r>
          </a:p>
          <a:p>
            <a:pPr marL="6766560" marR="0" indent="0" algn="l">
              <a:lnSpc>
                <a:spcPts val="2200"/>
              </a:lnSpc>
              <a:spcBef>
                <a:spcPts val="9935"/>
              </a:spcBef>
              <a:spcAft>
                <a:spcPts val="905"/>
              </a:spcAft>
            </a:pPr>
            <a:r>
              <a:rPr lang="en-US" sz="1900" spc="25" dirty="0">
                <a:solidFill>
                  <a:srgbClr val="0E163E"/>
                </a:solidFill>
                <a:latin typeface="Franklin Gothic Medium" panose="02020603050405020304" pitchFamily="2"/>
              </a:rPr>
              <a:t>SDCL 27A-8-10.1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61" name="Text Placeholder 36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VOLUNTARY TO </a:t>
            </a:r>
          </a:p>
          <a:p>
            <a:pPr marL="0" marR="0" indent="0" algn="ctr">
              <a:lnSpc>
                <a:spcPts val="3500"/>
              </a:lnSpc>
              <a:spcBef>
                <a:spcPts val="360"/>
              </a:spcBef>
              <a:spcAft>
                <a:spcPts val="1075"/>
              </a:spcAft>
            </a:pPr>
            <a:r>
              <a:rPr lang="en-US" sz="3100" b="1" spc="180">
                <a:solidFill>
                  <a:srgbClr val="FFFFFF"/>
                </a:solidFill>
                <a:latin typeface="Franklin Gothic Medium" panose="02020603050405020304" pitchFamily="2"/>
              </a:rPr>
              <a:t>INVOLUNTARY STATUS </a:t>
            </a:r>
          </a:p>
        </p:txBody>
      </p:sp>
      <p:sp>
        <p:nvSpPr>
          <p:cNvPr id="362" name="Text Placeholder 361"/>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09855" rIns="0" bIns="0" anchor="t">
            <a:normAutofit fontScale="95000"/>
          </a:bodyPr>
          <a:lstStyle/>
          <a:p>
            <a:pPr marL="365760" marR="0" indent="0" algn="l">
              <a:lnSpc>
                <a:spcPts val="2100"/>
              </a:lnSpc>
              <a:spcAft>
                <a:spcPts val="0"/>
              </a:spcAft>
            </a:pPr>
            <a:r>
              <a:rPr lang="en-US" sz="2000" spc="15" dirty="0">
                <a:solidFill>
                  <a:srgbClr val="0E163E"/>
                </a:solidFill>
                <a:latin typeface="Franklin Gothic Medium" panose="02020603050405020304" pitchFamily="2"/>
              </a:rPr>
              <a:t>The facility may file a petition for the involuntary commitment of a voluntary </a:t>
            </a:r>
          </a:p>
          <a:p>
            <a:pPr marL="365760" marR="0" indent="0" algn="l">
              <a:lnSpc>
                <a:spcPts val="2200"/>
              </a:lnSpc>
              <a:spcBef>
                <a:spcPts val="265"/>
              </a:spcBef>
              <a:spcAft>
                <a:spcPts val="0"/>
              </a:spcAft>
            </a:pPr>
            <a:r>
              <a:rPr lang="en-US" sz="2000" spc="20" dirty="0">
                <a:solidFill>
                  <a:srgbClr val="0E163E"/>
                </a:solidFill>
                <a:latin typeface="Franklin Gothic Medium" panose="02020603050405020304" pitchFamily="2"/>
              </a:rPr>
              <a:t>patient even though a written notice of intention to terminate inpatient </a:t>
            </a:r>
          </a:p>
          <a:p>
            <a:pPr marL="365760" marR="0" indent="0" algn="l">
              <a:lnSpc>
                <a:spcPts val="2100"/>
              </a:lnSpc>
              <a:spcBef>
                <a:spcPts val="240"/>
              </a:spcBef>
              <a:spcAft>
                <a:spcPts val="0"/>
              </a:spcAft>
            </a:pPr>
            <a:r>
              <a:rPr lang="en-US" sz="2000" spc="25" dirty="0">
                <a:solidFill>
                  <a:srgbClr val="0E163E"/>
                </a:solidFill>
                <a:latin typeface="Franklin Gothic Medium" panose="02020603050405020304" pitchFamily="2"/>
              </a:rPr>
              <a:t>treatment has not been received. </a:t>
            </a:r>
          </a:p>
          <a:p>
            <a:pPr marL="365760" marR="0" algn="l">
              <a:lnSpc>
                <a:spcPts val="2000"/>
              </a:lnSpc>
              <a:spcBef>
                <a:spcPts val="885"/>
              </a:spcBef>
              <a:spcAft>
                <a:spcPts val="0"/>
              </a:spcAft>
            </a:pPr>
            <a:r>
              <a:rPr lang="en-US" sz="2000" spc="15" dirty="0">
                <a:solidFill>
                  <a:srgbClr val="0E163E"/>
                </a:solidFill>
                <a:latin typeface="Franklin Gothic Medium" panose="02020603050405020304" pitchFamily="2"/>
              </a:rPr>
              <a:t>Reasons for the filing a petition for involuntary commitment are limited to </a:t>
            </a:r>
            <a:r>
              <a:rPr lang="en-US" sz="2000" spc="10" dirty="0">
                <a:solidFill>
                  <a:srgbClr val="0E163E"/>
                </a:solidFill>
                <a:latin typeface="Franklin Gothic Medium" panose="02020603050405020304" pitchFamily="2"/>
              </a:rPr>
              <a:t>the following: </a:t>
            </a:r>
          </a:p>
          <a:p>
            <a:pPr marL="868680" marR="777240" indent="137160" algn="l">
              <a:lnSpc>
                <a:spcPts val="2200"/>
              </a:lnSpc>
              <a:spcBef>
                <a:spcPts val="410"/>
              </a:spcBef>
              <a:spcAft>
                <a:spcPts val="0"/>
              </a:spcAft>
              <a:buFont typeface="Franklin Gothic Medium"/>
              <a:buChar char="o"/>
            </a:pPr>
            <a:r>
              <a:rPr lang="en-US" sz="1750" spc="0" dirty="0">
                <a:solidFill>
                  <a:srgbClr val="0E163E"/>
                </a:solidFill>
                <a:latin typeface="Franklin Gothic Medium" panose="02020603050405020304" pitchFamily="2"/>
              </a:rPr>
              <a:t>The facility has probable cause to believe the patient meets the involuntary commitment criteria </a:t>
            </a:r>
          </a:p>
          <a:p>
            <a:pPr marL="868680" marR="365760" indent="137160" algn="l">
              <a:lnSpc>
                <a:spcPts val="2200"/>
              </a:lnSpc>
              <a:spcBef>
                <a:spcPts val="450"/>
              </a:spcBef>
              <a:spcAft>
                <a:spcPts val="0"/>
              </a:spcAft>
              <a:buFont typeface="Franklin Gothic Medium"/>
              <a:buChar char="o"/>
            </a:pPr>
            <a:r>
              <a:rPr lang="en-US" sz="1750" spc="0" dirty="0">
                <a:solidFill>
                  <a:srgbClr val="0E163E"/>
                </a:solidFill>
                <a:latin typeface="Franklin Gothic Medium" panose="02020603050405020304" pitchFamily="2"/>
              </a:rPr>
              <a:t>The patient, including one admitted upon a substituted informed consent of a guardian, attorney-in-fact, or next of kin, is unwilling or unable to consent to the treatment deemed necessary by the treating physician and there are no other appropriate treatments to which the patient is willing or able to consent </a:t>
            </a:r>
          </a:p>
          <a:p>
            <a:pPr marL="868680" marR="0" indent="137160" algn="l">
              <a:lnSpc>
                <a:spcPts val="1900"/>
              </a:lnSpc>
              <a:spcBef>
                <a:spcPts val="680"/>
              </a:spcBef>
              <a:spcAft>
                <a:spcPts val="10175"/>
              </a:spcAft>
              <a:buFont typeface="Franklin Gothic Medium"/>
              <a:buChar char="o"/>
            </a:pPr>
            <a:r>
              <a:rPr lang="en-US" sz="1750" spc="45" dirty="0">
                <a:solidFill>
                  <a:srgbClr val="0E163E"/>
                </a:solidFill>
                <a:latin typeface="Franklin Gothic Medium" panose="02020603050405020304" pitchFamily="2"/>
              </a:rPr>
              <a:t>The patient is unwilling or unable to affirm consent to continued admission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65" name="Text Placeholder 36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10">
                <a:solidFill>
                  <a:srgbClr val="FFFFFF"/>
                </a:solidFill>
                <a:latin typeface="Franklin Gothic Medium" panose="02020603050405020304" pitchFamily="2"/>
              </a:rPr>
              <a:t>CHANGE FROM INVOLUNTARY TO </a:t>
            </a:r>
          </a:p>
          <a:p>
            <a:pPr marL="0" marR="0" indent="0" algn="ctr">
              <a:lnSpc>
                <a:spcPts val="3500"/>
              </a:lnSpc>
              <a:spcBef>
                <a:spcPts val="360"/>
              </a:spcBef>
              <a:spcAft>
                <a:spcPts val="1075"/>
              </a:spcAft>
            </a:pPr>
            <a:r>
              <a:rPr lang="en-US" sz="3100" b="1" spc="185">
                <a:solidFill>
                  <a:srgbClr val="FFFFFF"/>
                </a:solidFill>
                <a:latin typeface="Franklin Gothic Medium" panose="02020603050405020304" pitchFamily="2"/>
              </a:rPr>
              <a:t>VOLUNTARY STATUS </a:t>
            </a:r>
          </a:p>
        </p:txBody>
      </p:sp>
      <p:sp>
        <p:nvSpPr>
          <p:cNvPr id="366" name="Text Placeholder 36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200"/>
              </a:lnSpc>
              <a:spcAft>
                <a:spcPts val="0"/>
              </a:spcAft>
            </a:pPr>
            <a:r>
              <a:rPr lang="en-US" sz="2000" spc="20">
                <a:solidFill>
                  <a:srgbClr val="0E163E"/>
                </a:solidFill>
                <a:latin typeface="Franklin Gothic Medium" panose="02020603050405020304" pitchFamily="2"/>
              </a:rPr>
              <a:t>An involuntarily committed person has the right to apply for a transfer to </a:t>
            </a:r>
          </a:p>
          <a:p>
            <a:pPr marL="365760" marR="0" indent="0" algn="just">
              <a:lnSpc>
                <a:spcPts val="2200"/>
              </a:lnSpc>
              <a:spcBef>
                <a:spcPts val="240"/>
              </a:spcBef>
              <a:spcAft>
                <a:spcPts val="0"/>
              </a:spcAft>
            </a:pPr>
            <a:r>
              <a:rPr lang="en-US" sz="2000" spc="35">
                <a:solidFill>
                  <a:srgbClr val="0E163E"/>
                </a:solidFill>
                <a:latin typeface="Franklin Gothic Medium" panose="02020603050405020304" pitchFamily="2"/>
              </a:rPr>
              <a:t>voluntary status. The transfer shall be forthwith granted unless the person </a:t>
            </a:r>
          </a:p>
          <a:p>
            <a:pPr marL="365760" marR="0" indent="0" algn="just">
              <a:lnSpc>
                <a:spcPts val="2100"/>
              </a:lnSpc>
              <a:spcBef>
                <a:spcPts val="240"/>
              </a:spcBef>
              <a:spcAft>
                <a:spcPts val="0"/>
              </a:spcAft>
            </a:pPr>
            <a:r>
              <a:rPr lang="en-US" sz="2000" spc="25">
                <a:solidFill>
                  <a:srgbClr val="0E163E"/>
                </a:solidFill>
                <a:latin typeface="Franklin Gothic Medium" panose="02020603050405020304" pitchFamily="2"/>
              </a:rPr>
              <a:t>is unable to understand the nature of voluntary status or the transfer would </a:t>
            </a:r>
          </a:p>
          <a:p>
            <a:pPr marL="365760" marR="0" indent="0" algn="just">
              <a:lnSpc>
                <a:spcPts val="2100"/>
              </a:lnSpc>
              <a:spcBef>
                <a:spcPts val="265"/>
              </a:spcBef>
              <a:spcAft>
                <a:spcPts val="0"/>
              </a:spcAft>
            </a:pPr>
            <a:r>
              <a:rPr lang="en-US" sz="2000" spc="25">
                <a:solidFill>
                  <a:srgbClr val="0E163E"/>
                </a:solidFill>
                <a:latin typeface="Franklin Gothic Medium" panose="02020603050405020304" pitchFamily="2"/>
              </a:rPr>
              <a:t>not be in the best interests of the person. </a:t>
            </a:r>
          </a:p>
          <a:p>
            <a:pPr marL="365760" marR="0" indent="0" algn="just">
              <a:lnSpc>
                <a:spcPts val="2200"/>
              </a:lnSpc>
              <a:spcBef>
                <a:spcPts val="3640"/>
              </a:spcBef>
              <a:spcAft>
                <a:spcPts val="0"/>
              </a:spcAft>
            </a:pPr>
            <a:r>
              <a:rPr lang="en-US" sz="2000" spc="25">
                <a:solidFill>
                  <a:srgbClr val="0E163E"/>
                </a:solidFill>
                <a:latin typeface="Franklin Gothic Medium" panose="02020603050405020304" pitchFamily="2"/>
              </a:rPr>
              <a:t>If transfer to voluntary status occurs, notice shall be given to the County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Board of Mental Illness which initiated the commitment. </a:t>
            </a:r>
          </a:p>
          <a:p>
            <a:pPr marL="365760" marR="0" indent="0" algn="just">
              <a:lnSpc>
                <a:spcPts val="2100"/>
              </a:lnSpc>
              <a:spcBef>
                <a:spcPts val="3640"/>
              </a:spcBef>
              <a:spcAft>
                <a:spcPts val="0"/>
              </a:spcAft>
            </a:pPr>
            <a:r>
              <a:rPr lang="en-US" sz="2000" spc="25">
                <a:solidFill>
                  <a:srgbClr val="0E163E"/>
                </a:solidFill>
                <a:latin typeface="Franklin Gothic Medium" panose="02020603050405020304" pitchFamily="2"/>
              </a:rPr>
              <a:t>This process is used when an individual has been involuntarily committed </a:t>
            </a:r>
          </a:p>
          <a:p>
            <a:pPr marL="365760" marR="0" indent="0" algn="just">
              <a:lnSpc>
                <a:spcPts val="2200"/>
              </a:lnSpc>
              <a:spcBef>
                <a:spcPts val="265"/>
              </a:spcBef>
              <a:spcAft>
                <a:spcPts val="0"/>
              </a:spcAft>
            </a:pPr>
            <a:r>
              <a:rPr lang="en-US" sz="2000" spc="25">
                <a:solidFill>
                  <a:srgbClr val="0E163E"/>
                </a:solidFill>
                <a:latin typeface="Franklin Gothic Medium" panose="02020603050405020304" pitchFamily="2"/>
              </a:rPr>
              <a:t>after a hearing, but later applies for voluntary status. </a:t>
            </a:r>
          </a:p>
          <a:p>
            <a:pPr marL="6537960" marR="0" indent="0" algn="just">
              <a:lnSpc>
                <a:spcPts val="2100"/>
              </a:lnSpc>
              <a:spcBef>
                <a:spcPts val="9215"/>
              </a:spcBef>
              <a:spcAft>
                <a:spcPts val="1550"/>
              </a:spcAft>
            </a:pPr>
            <a:r>
              <a:rPr lang="en-US" sz="2000" spc="25">
                <a:solidFill>
                  <a:srgbClr val="0E163E"/>
                </a:solidFill>
                <a:latin typeface="Franklin Gothic Medium" panose="02020603050405020304" pitchFamily="2"/>
              </a:rPr>
              <a:t>SDCL 27A-12-3.10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69" name="Text Placeholder 368"/>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2055495" rIns="0" bIns="0" anchor="t"/>
          <a:lstStyle/>
          <a:p>
            <a:pPr marL="1737360" marR="0" indent="0" algn="l">
              <a:lnSpc>
                <a:spcPts val="5900"/>
              </a:lnSpc>
              <a:spcAft>
                <a:spcPts val="0"/>
              </a:spcAft>
            </a:pPr>
            <a:r>
              <a:rPr lang="en-US" sz="5300" b="1" spc="135">
                <a:solidFill>
                  <a:srgbClr val="FFFFFF"/>
                </a:solidFill>
                <a:latin typeface="Franklin Gothic Medium" panose="02020603050405020304" pitchFamily="2"/>
              </a:rPr>
              <a:t>CO-OCCURRING </a:t>
            </a:r>
          </a:p>
          <a:p>
            <a:pPr marL="1783080" marR="0" indent="0" algn="l">
              <a:lnSpc>
                <a:spcPts val="5900"/>
              </a:lnSpc>
              <a:spcBef>
                <a:spcPts val="585"/>
              </a:spcBef>
              <a:spcAft>
                <a:spcPts val="23015"/>
              </a:spcAft>
            </a:pPr>
            <a:r>
              <a:rPr lang="en-US" sz="5300" b="1" spc="160">
                <a:solidFill>
                  <a:srgbClr val="FFFFFF"/>
                </a:solidFill>
                <a:latin typeface="Franklin Gothic Medium" panose="02020603050405020304" pitchFamily="2"/>
              </a:rPr>
              <a:t>COMMITMENTS </a:t>
            </a:r>
          </a:p>
        </p:txBody>
      </p:sp>
      <p:sp>
        <p:nvSpPr>
          <p:cNvPr id="370" name="Text Placeholder 369"/>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spc="175">
                <a:solidFill>
                  <a:srgbClr val="FFFFFF"/>
                </a:solidFill>
                <a:latin typeface="Franklin Gothic Medium" panose="02020603050405020304" pitchFamily="2"/>
              </a:rPr>
              <a:t>Module 10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73" name="Text Placeholder 37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5">
                <a:solidFill>
                  <a:srgbClr val="FFFFFF"/>
                </a:solidFill>
                <a:latin typeface="Franklin Gothic Medium" panose="02020603050405020304" pitchFamily="2"/>
              </a:rPr>
              <a:t>CO-OCCURRING DISORDERS </a:t>
            </a:r>
          </a:p>
        </p:txBody>
      </p:sp>
      <p:sp>
        <p:nvSpPr>
          <p:cNvPr id="374" name="Text Placeholder 37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1290" rIns="0" bIns="0" anchor="t">
            <a:normAutofit fontScale="95000"/>
          </a:bodyPr>
          <a:lstStyle/>
          <a:p>
            <a:pPr marL="411480" marR="0" indent="0" algn="l">
              <a:lnSpc>
                <a:spcPts val="3100"/>
              </a:lnSpc>
              <a:spcAft>
                <a:spcPts val="0"/>
              </a:spcAft>
            </a:pPr>
            <a:r>
              <a:rPr lang="en-US" sz="2800" spc="30">
                <a:solidFill>
                  <a:srgbClr val="0E163E"/>
                </a:solidFill>
                <a:latin typeface="Franklin Gothic Medium" panose="02020603050405020304" pitchFamily="2"/>
              </a:rPr>
              <a:t>Defined as a person who has at least one mental </a:t>
            </a:r>
          </a:p>
          <a:p>
            <a:pPr marL="411480" marR="0" indent="0" algn="l">
              <a:lnSpc>
                <a:spcPts val="3100"/>
              </a:lnSpc>
              <a:spcBef>
                <a:spcPts val="275"/>
              </a:spcBef>
              <a:spcAft>
                <a:spcPts val="0"/>
              </a:spcAft>
            </a:pPr>
            <a:r>
              <a:rPr lang="en-US" sz="2800" spc="35">
                <a:solidFill>
                  <a:srgbClr val="0E163E"/>
                </a:solidFill>
                <a:latin typeface="Franklin Gothic Medium" panose="02020603050405020304" pitchFamily="2"/>
              </a:rPr>
              <a:t>disorder as well as an alcohol or drug use disorder </a:t>
            </a:r>
          </a:p>
          <a:p>
            <a:pPr marL="6766560" marR="0" indent="0" algn="l">
              <a:lnSpc>
                <a:spcPts val="2100"/>
              </a:lnSpc>
              <a:spcBef>
                <a:spcPts val="27495"/>
              </a:spcBef>
              <a:spcAft>
                <a:spcPts val="2470"/>
              </a:spcAft>
            </a:pPr>
            <a:r>
              <a:rPr lang="en-US" sz="1900" spc="70">
                <a:solidFill>
                  <a:srgbClr val="0E163E"/>
                </a:solidFill>
                <a:latin typeface="Franklin Gothic Medium" panose="02020603050405020304" pitchFamily="2"/>
              </a:rPr>
              <a:t>SDCL 27A-1-1(5)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377" name="Text Placeholder 37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167640" rIns="0" bIns="0" anchor="t"/>
          <a:lstStyle/>
          <a:p>
            <a:pPr marL="0" marR="0" indent="0" algn="ctr">
              <a:lnSpc>
                <a:spcPts val="4400"/>
              </a:lnSpc>
              <a:spcAft>
                <a:spcPts val="0"/>
              </a:spcAft>
            </a:pPr>
            <a:r>
              <a:rPr lang="en-US" sz="3900" b="1" spc="220">
                <a:solidFill>
                  <a:srgbClr val="FFFFFF"/>
                </a:solidFill>
                <a:latin typeface="Franklin Gothic Medium" panose="02020603050405020304" pitchFamily="2"/>
              </a:rPr>
              <a:t>TREATMENT ORDERS AND </a:t>
            </a:r>
          </a:p>
          <a:p>
            <a:pPr marL="0" marR="0" indent="0" algn="ctr">
              <a:lnSpc>
                <a:spcPts val="4400"/>
              </a:lnSpc>
              <a:spcBef>
                <a:spcPts val="450"/>
              </a:spcBef>
              <a:spcAft>
                <a:spcPts val="135"/>
              </a:spcAft>
            </a:pPr>
            <a:r>
              <a:rPr lang="en-US" sz="3900" b="1" spc="165">
                <a:solidFill>
                  <a:srgbClr val="FFFFFF"/>
                </a:solidFill>
                <a:latin typeface="Franklin Gothic Medium" panose="02020603050405020304" pitchFamily="2"/>
              </a:rPr>
              <a:t>HEARINGS </a:t>
            </a:r>
          </a:p>
        </p:txBody>
      </p:sp>
      <p:sp>
        <p:nvSpPr>
          <p:cNvPr id="378" name="Text Placeholder 377"/>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09855" rIns="0" bIns="0" anchor="t">
            <a:normAutofit fontScale="95000"/>
          </a:bodyPr>
          <a:lstStyle/>
          <a:p>
            <a:pPr marL="0" marR="0" indent="0" algn="ctr">
              <a:lnSpc>
                <a:spcPts val="2100"/>
              </a:lnSpc>
              <a:spcAft>
                <a:spcPts val="0"/>
              </a:spcAft>
            </a:pPr>
            <a:r>
              <a:rPr lang="en-US" sz="2000" spc="15" dirty="0">
                <a:solidFill>
                  <a:srgbClr val="0E163E"/>
                </a:solidFill>
                <a:latin typeface="Franklin Gothic Medium" panose="02020603050405020304" pitchFamily="2"/>
              </a:rPr>
              <a:t>After determination that the criteria for involuntary commitment were met and </a:t>
            </a:r>
          </a:p>
          <a:p>
            <a:pPr marL="274320" marR="0" indent="0" algn="l">
              <a:lnSpc>
                <a:spcPts val="2100"/>
              </a:lnSpc>
              <a:spcBef>
                <a:spcPts val="265"/>
              </a:spcBef>
              <a:spcAft>
                <a:spcPts val="0"/>
              </a:spcAft>
            </a:pPr>
            <a:r>
              <a:rPr lang="en-US" sz="2000" spc="25" dirty="0">
                <a:solidFill>
                  <a:srgbClr val="0E163E"/>
                </a:solidFill>
                <a:latin typeface="Franklin Gothic Medium" panose="02020603050405020304" pitchFamily="2"/>
              </a:rPr>
              <a:t>ordered the County Board of Mental Illness, they may also, at the same </a:t>
            </a:r>
          </a:p>
          <a:p>
            <a:pPr marL="274320" marR="0" indent="0" algn="l">
              <a:lnSpc>
                <a:spcPts val="2200"/>
              </a:lnSpc>
              <a:spcBef>
                <a:spcPts val="265"/>
              </a:spcBef>
              <a:spcAft>
                <a:spcPts val="0"/>
              </a:spcAft>
            </a:pPr>
            <a:r>
              <a:rPr lang="en-US" sz="2000" spc="25" dirty="0">
                <a:solidFill>
                  <a:srgbClr val="0E163E"/>
                </a:solidFill>
                <a:latin typeface="Franklin Gothic Medium" panose="02020603050405020304" pitchFamily="2"/>
              </a:rPr>
              <a:t>hearing or subsequent hearing, consider petitions for: </a:t>
            </a:r>
          </a:p>
          <a:p>
            <a:pPr marL="640080" marR="0" algn="l">
              <a:lnSpc>
                <a:spcPts val="1800"/>
              </a:lnSpc>
              <a:spcBef>
                <a:spcPts val="790"/>
              </a:spcBef>
              <a:spcAft>
                <a:spcPts val="0"/>
              </a:spcAft>
            </a:pPr>
            <a:r>
              <a:rPr lang="en-US" sz="1800" spc="25" dirty="0">
                <a:solidFill>
                  <a:srgbClr val="0E163E"/>
                </a:solidFill>
                <a:latin typeface="Franklin Gothic Medium" panose="02020603050405020304" pitchFamily="2"/>
              </a:rPr>
              <a:t>For the treatment of any co-occurring substance use disorder on the grounds </a:t>
            </a:r>
            <a:r>
              <a:rPr lang="en-US" sz="1800" spc="20" dirty="0">
                <a:solidFill>
                  <a:srgbClr val="0E163E"/>
                </a:solidFill>
                <a:latin typeface="Franklin Gothic Medium" panose="02020603050405020304" pitchFamily="2"/>
              </a:rPr>
              <a:t>that the person is an alcohol or drug abuser who habitually lacks self-control as </a:t>
            </a:r>
            <a:r>
              <a:rPr lang="en-US" sz="1800" spc="25" dirty="0">
                <a:solidFill>
                  <a:srgbClr val="0E163E"/>
                </a:solidFill>
                <a:latin typeface="Franklin Gothic Medium" panose="02020603050405020304" pitchFamily="2"/>
              </a:rPr>
              <a:t>to the use of alcoholic beverages or other drugs and the person: </a:t>
            </a:r>
          </a:p>
          <a:p>
            <a:pPr marL="1280160" marR="411480" algn="l">
              <a:lnSpc>
                <a:spcPts val="1900"/>
              </a:lnSpc>
              <a:spcBef>
                <a:spcPts val="360"/>
              </a:spcBef>
              <a:spcAft>
                <a:spcPts val="0"/>
              </a:spcAft>
            </a:pPr>
            <a:r>
              <a:rPr lang="en-US" sz="1550" spc="0" dirty="0">
                <a:solidFill>
                  <a:srgbClr val="0E163E"/>
                </a:solidFill>
                <a:latin typeface="Franklin Gothic Medium" panose="02020603050405020304" pitchFamily="2"/>
              </a:rPr>
              <a:t>Has threatened, attempted, or inflicted physical harm on self or on another and that unless treated is likely to inflict harm on self or on another </a:t>
            </a:r>
          </a:p>
          <a:p>
            <a:pPr marL="1280160" marR="0" algn="l">
              <a:lnSpc>
                <a:spcPts val="1600"/>
              </a:lnSpc>
              <a:spcBef>
                <a:spcPts val="760"/>
              </a:spcBef>
              <a:spcAft>
                <a:spcPts val="0"/>
              </a:spcAft>
            </a:pPr>
            <a:r>
              <a:rPr lang="en-US" sz="1550" spc="10" dirty="0">
                <a:solidFill>
                  <a:srgbClr val="0E163E"/>
                </a:solidFill>
                <a:latin typeface="Franklin Gothic Medium" panose="02020603050405020304" pitchFamily="2"/>
              </a:rPr>
              <a:t>Is incapacitated by the effects of alcohol or drugs </a:t>
            </a:r>
          </a:p>
          <a:p>
            <a:pPr marL="1280160" marR="0" algn="l">
              <a:lnSpc>
                <a:spcPts val="1600"/>
              </a:lnSpc>
              <a:spcBef>
                <a:spcPts val="715"/>
              </a:spcBef>
              <a:spcAft>
                <a:spcPts val="0"/>
              </a:spcAft>
            </a:pPr>
            <a:r>
              <a:rPr lang="en-US" sz="1550" spc="10" dirty="0">
                <a:solidFill>
                  <a:srgbClr val="0E163E"/>
                </a:solidFill>
                <a:latin typeface="Franklin Gothic Medium" panose="02020603050405020304" pitchFamily="2"/>
              </a:rPr>
              <a:t>Is pregnant and abusing alcohol or drugs. </a:t>
            </a:r>
          </a:p>
          <a:p>
            <a:pPr marL="640080" marR="0" algn="l">
              <a:lnSpc>
                <a:spcPts val="1800"/>
              </a:lnSpc>
              <a:spcBef>
                <a:spcPts val="770"/>
              </a:spcBef>
              <a:spcAft>
                <a:spcPts val="0"/>
              </a:spcAft>
            </a:pPr>
            <a:r>
              <a:rPr lang="en-US" sz="1800" spc="20" dirty="0">
                <a:solidFill>
                  <a:srgbClr val="0E163E"/>
                </a:solidFill>
                <a:latin typeface="Franklin Gothic Medium" panose="02020603050405020304" pitchFamily="2"/>
              </a:rPr>
              <a:t>If after hearing all relevant evidence, the County Board of Mental Illness finds, by clear and convincing evidence, that the above grounds for involuntary treatment</a:t>
            </a:r>
            <a:r>
              <a:rPr lang="en-US" spc="20" dirty="0">
                <a:solidFill>
                  <a:srgbClr val="0E163E"/>
                </a:solidFill>
                <a:latin typeface="Franklin Gothic Medium" panose="02020603050405020304" pitchFamily="2"/>
              </a:rPr>
              <a:t> </a:t>
            </a:r>
            <a:r>
              <a:rPr lang="en-US" sz="1800" spc="25" dirty="0">
                <a:solidFill>
                  <a:srgbClr val="0E163E"/>
                </a:solidFill>
                <a:latin typeface="Franklin Gothic Medium" panose="02020603050405020304" pitchFamily="2"/>
              </a:rPr>
              <a:t>of a co-occurring substance use disorder exists, the County Board of Mental </a:t>
            </a:r>
            <a:r>
              <a:rPr lang="en-US" sz="1800" spc="15" dirty="0">
                <a:solidFill>
                  <a:srgbClr val="0E163E"/>
                </a:solidFill>
                <a:latin typeface="Franklin Gothic Medium" panose="02020603050405020304" pitchFamily="2"/>
              </a:rPr>
              <a:t>Illness may also order a commitment for such co-occurring disorder to any appropriate treatment facility, for a period not to exceed 90 days. </a:t>
            </a:r>
          </a:p>
          <a:p>
            <a:pPr marL="6583680" marR="0" indent="0" algn="l">
              <a:lnSpc>
                <a:spcPts val="2400"/>
              </a:lnSpc>
              <a:spcBef>
                <a:spcPts val="830"/>
              </a:spcBef>
              <a:spcAft>
                <a:spcPts val="1715"/>
              </a:spcAft>
            </a:pPr>
            <a:r>
              <a:rPr lang="en-US" sz="2050" spc="40" dirty="0">
                <a:solidFill>
                  <a:srgbClr val="0E163E"/>
                </a:solidFill>
                <a:latin typeface="Franklin Gothic Medium" panose="02020603050405020304" pitchFamily="2"/>
              </a:rPr>
              <a:t>SDCL 27A-10-9.2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09" name="Text Placeholder 40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spc="200">
                <a:solidFill>
                  <a:srgbClr val="FFFFFF"/>
                </a:solidFill>
                <a:latin typeface="Franklin Gothic Medium" panose="02020603050405020304" pitchFamily="2"/>
              </a:rPr>
              <a:t>NONCOMPLIANCE WITH OUTPATIENT </a:t>
            </a:r>
          </a:p>
          <a:p>
            <a:pPr marL="0" marR="0" indent="0" algn="ctr">
              <a:lnSpc>
                <a:spcPts val="3100"/>
              </a:lnSpc>
              <a:spcBef>
                <a:spcPts val="295"/>
              </a:spcBef>
              <a:spcAft>
                <a:spcPts val="1535"/>
              </a:spcAft>
            </a:pPr>
            <a:r>
              <a:rPr lang="en-US" sz="2750" spc="204">
                <a:solidFill>
                  <a:srgbClr val="FFFFFF"/>
                </a:solidFill>
                <a:latin typeface="Franklin Gothic Medium" panose="02020603050405020304" pitchFamily="2"/>
              </a:rPr>
              <a:t>COMMITMENT AND TREATMENT ORDERS </a:t>
            </a:r>
          </a:p>
        </p:txBody>
      </p:sp>
      <p:sp>
        <p:nvSpPr>
          <p:cNvPr id="410" name="Text Placeholder 40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8115" rIns="0" bIns="0" anchor="t">
            <a:normAutofit fontScale="95000"/>
          </a:bodyPr>
          <a:lstStyle/>
          <a:p>
            <a:pPr marL="365760" marR="0" indent="0" algn="just">
              <a:lnSpc>
                <a:spcPts val="2500"/>
              </a:lnSpc>
              <a:spcAft>
                <a:spcPts val="0"/>
              </a:spcAft>
            </a:pPr>
            <a:r>
              <a:rPr lang="en-US" sz="2350" spc="40">
                <a:solidFill>
                  <a:srgbClr val="0E163E"/>
                </a:solidFill>
                <a:latin typeface="Franklin Gothic Medium" panose="02020603050405020304" pitchFamily="2"/>
              </a:rPr>
              <a:t>If a person fails to comply with the requirements specified in an </a:t>
            </a:r>
          </a:p>
          <a:p>
            <a:pPr marL="365760" marR="0" indent="0" algn="just">
              <a:lnSpc>
                <a:spcPts val="2500"/>
              </a:lnSpc>
              <a:spcBef>
                <a:spcPts val="335"/>
              </a:spcBef>
              <a:spcAft>
                <a:spcPts val="0"/>
              </a:spcAft>
            </a:pPr>
            <a:r>
              <a:rPr lang="en-US" sz="2350" spc="45">
                <a:solidFill>
                  <a:srgbClr val="0E163E"/>
                </a:solidFill>
                <a:latin typeface="Franklin Gothic Medium" panose="02020603050405020304" pitchFamily="2"/>
              </a:rPr>
              <a:t>outpatient commitment order or a treatment order, and the </a:t>
            </a:r>
          </a:p>
          <a:p>
            <a:pPr marL="365760" marR="0" indent="0" algn="just">
              <a:lnSpc>
                <a:spcPts val="2600"/>
              </a:lnSpc>
              <a:spcBef>
                <a:spcPts val="355"/>
              </a:spcBef>
              <a:spcAft>
                <a:spcPts val="0"/>
              </a:spcAft>
            </a:pPr>
            <a:r>
              <a:rPr lang="en-US" sz="2350" spc="50">
                <a:solidFill>
                  <a:srgbClr val="0E163E"/>
                </a:solidFill>
                <a:latin typeface="Franklin Gothic Medium" panose="02020603050405020304" pitchFamily="2"/>
              </a:rPr>
              <a:t>person's treating physician or staff of the specified outpatient </a:t>
            </a:r>
          </a:p>
          <a:p>
            <a:pPr marL="365760" marR="0" indent="0" algn="just">
              <a:lnSpc>
                <a:spcPts val="2600"/>
              </a:lnSpc>
              <a:spcBef>
                <a:spcPts val="310"/>
              </a:spcBef>
              <a:spcAft>
                <a:spcPts val="0"/>
              </a:spcAft>
            </a:pPr>
            <a:r>
              <a:rPr lang="en-US" sz="2350" spc="50">
                <a:solidFill>
                  <a:srgbClr val="0E163E"/>
                </a:solidFill>
                <a:latin typeface="Franklin Gothic Medium" panose="02020603050405020304" pitchFamily="2"/>
              </a:rPr>
              <a:t>treatment program believes that the person's current condition </a:t>
            </a:r>
          </a:p>
          <a:p>
            <a:pPr marL="365760" marR="0" indent="0" algn="just">
              <a:lnSpc>
                <a:spcPts val="2500"/>
              </a:lnSpc>
              <a:spcBef>
                <a:spcPts val="310"/>
              </a:spcBef>
              <a:spcAft>
                <a:spcPts val="0"/>
              </a:spcAft>
            </a:pPr>
            <a:r>
              <a:rPr lang="en-US" sz="2350" spc="40">
                <a:solidFill>
                  <a:srgbClr val="0E163E"/>
                </a:solidFill>
                <a:latin typeface="Franklin Gothic Medium" panose="02020603050405020304" pitchFamily="2"/>
              </a:rPr>
              <a:t>is likely to deteriorate until it is probable that the person will be </a:t>
            </a:r>
          </a:p>
          <a:p>
            <a:pPr marL="365760" marR="0" indent="0" algn="just">
              <a:lnSpc>
                <a:spcPts val="2600"/>
              </a:lnSpc>
              <a:spcBef>
                <a:spcPts val="335"/>
              </a:spcBef>
              <a:spcAft>
                <a:spcPts val="0"/>
              </a:spcAft>
            </a:pPr>
            <a:r>
              <a:rPr lang="en-US" sz="2350" spc="50">
                <a:solidFill>
                  <a:srgbClr val="0E163E"/>
                </a:solidFill>
                <a:latin typeface="Franklin Gothic Medium" panose="02020603050405020304" pitchFamily="2"/>
              </a:rPr>
              <a:t>a danger to self or others, the program director or the person's </a:t>
            </a:r>
          </a:p>
          <a:p>
            <a:pPr marL="365760" marR="0" indent="0" algn="just">
              <a:lnSpc>
                <a:spcPts val="2600"/>
              </a:lnSpc>
              <a:spcBef>
                <a:spcPts val="310"/>
              </a:spcBef>
              <a:spcAft>
                <a:spcPts val="0"/>
              </a:spcAft>
            </a:pPr>
            <a:r>
              <a:rPr lang="en-US" sz="2350" spc="40">
                <a:solidFill>
                  <a:srgbClr val="0E163E"/>
                </a:solidFill>
                <a:latin typeface="Franklin Gothic Medium" panose="02020603050405020304" pitchFamily="2"/>
              </a:rPr>
              <a:t>treating physician may notify law enforcement and provide law </a:t>
            </a:r>
          </a:p>
          <a:p>
            <a:pPr marL="365760" marR="0" indent="0" algn="just">
              <a:lnSpc>
                <a:spcPts val="2500"/>
              </a:lnSpc>
              <a:spcBef>
                <a:spcPts val="310"/>
              </a:spcBef>
              <a:spcAft>
                <a:spcPts val="0"/>
              </a:spcAft>
            </a:pPr>
            <a:r>
              <a:rPr lang="en-US" sz="2350" spc="45">
                <a:solidFill>
                  <a:srgbClr val="0E163E"/>
                </a:solidFill>
                <a:latin typeface="Franklin Gothic Medium" panose="02020603050405020304" pitchFamily="2"/>
              </a:rPr>
              <a:t>enforcement with a certified copy of the outpatient </a:t>
            </a:r>
          </a:p>
          <a:p>
            <a:pPr marL="365760" marR="0" indent="0" algn="just">
              <a:lnSpc>
                <a:spcPts val="2500"/>
              </a:lnSpc>
              <a:spcBef>
                <a:spcPts val="335"/>
              </a:spcBef>
              <a:spcAft>
                <a:spcPts val="0"/>
              </a:spcAft>
            </a:pPr>
            <a:r>
              <a:rPr lang="en-US" sz="2350" spc="35">
                <a:solidFill>
                  <a:srgbClr val="0E163E"/>
                </a:solidFill>
                <a:latin typeface="Franklin Gothic Medium" panose="02020603050405020304" pitchFamily="2"/>
              </a:rPr>
              <a:t>commitment order or treatment order. </a:t>
            </a:r>
          </a:p>
          <a:p>
            <a:pPr marL="6675120" marR="0" indent="0" algn="just">
              <a:lnSpc>
                <a:spcPts val="2200"/>
              </a:lnSpc>
              <a:spcBef>
                <a:spcPts val="8880"/>
              </a:spcBef>
              <a:spcAft>
                <a:spcPts val="1910"/>
              </a:spcAft>
            </a:pPr>
            <a:r>
              <a:rPr lang="en-US" sz="1900" spc="30">
                <a:solidFill>
                  <a:srgbClr val="0E163E"/>
                </a:solidFill>
                <a:latin typeface="Franklin Gothic Medium" panose="02020603050405020304" pitchFamily="2"/>
              </a:rPr>
              <a:t>SDCL 27A-10-9.4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13" name="Text Placeholder 41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3100"/>
              </a:lnSpc>
              <a:spcAft>
                <a:spcPts val="0"/>
              </a:spcAft>
            </a:pPr>
            <a:r>
              <a:rPr lang="en-US" sz="2750" spc="200">
                <a:solidFill>
                  <a:srgbClr val="FFFFFF"/>
                </a:solidFill>
                <a:latin typeface="Franklin Gothic Medium" panose="02020603050405020304" pitchFamily="2"/>
              </a:rPr>
              <a:t>NONCOMPLIANCE WITH OUTPATIENT </a:t>
            </a:r>
          </a:p>
          <a:p>
            <a:pPr marL="0" marR="0" indent="0" algn="ctr">
              <a:lnSpc>
                <a:spcPts val="3100"/>
              </a:lnSpc>
              <a:spcBef>
                <a:spcPts val="295"/>
              </a:spcBef>
              <a:spcAft>
                <a:spcPts val="1535"/>
              </a:spcAft>
            </a:pPr>
            <a:r>
              <a:rPr lang="en-US" sz="2750" spc="204">
                <a:solidFill>
                  <a:srgbClr val="FFFFFF"/>
                </a:solidFill>
                <a:latin typeface="Franklin Gothic Medium" panose="02020603050405020304" pitchFamily="2"/>
              </a:rPr>
              <a:t>COMMITMENT AND TREATMENT ORDERS </a:t>
            </a:r>
          </a:p>
        </p:txBody>
      </p:sp>
      <p:sp>
        <p:nvSpPr>
          <p:cNvPr id="414" name="Text Placeholder 413"/>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6205" rIns="0" bIns="0" anchor="t">
            <a:normAutofit fontScale="95000"/>
          </a:bodyPr>
          <a:lstStyle/>
          <a:p>
            <a:pPr marL="365760" marR="0" indent="0" algn="just">
              <a:lnSpc>
                <a:spcPts val="2400"/>
              </a:lnSpc>
              <a:spcAft>
                <a:spcPts val="0"/>
              </a:spcAft>
            </a:pPr>
            <a:r>
              <a:rPr lang="en-US" sz="2200" spc="25">
                <a:solidFill>
                  <a:srgbClr val="0E163E"/>
                </a:solidFill>
                <a:latin typeface="Franklin Gothic Medium" panose="02020603050405020304" pitchFamily="2"/>
              </a:rPr>
              <a:t>The outpatient commitment order or treatment order constitutes a </a:t>
            </a:r>
          </a:p>
          <a:p>
            <a:pPr marL="365760" marR="0" indent="0" algn="just">
              <a:lnSpc>
                <a:spcPts val="2400"/>
              </a:lnSpc>
              <a:spcBef>
                <a:spcPts val="45"/>
              </a:spcBef>
              <a:spcAft>
                <a:spcPts val="0"/>
              </a:spcAft>
            </a:pPr>
            <a:r>
              <a:rPr lang="en-US" sz="2200" spc="25">
                <a:solidFill>
                  <a:srgbClr val="0E163E"/>
                </a:solidFill>
                <a:latin typeface="Franklin Gothic Medium" panose="02020603050405020304" pitchFamily="2"/>
              </a:rPr>
              <a:t>continuing authorization for law enforcement, upon request of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program director or the person's treating physician, to transport the </a:t>
            </a:r>
          </a:p>
          <a:p>
            <a:pPr marL="365760" marR="0" indent="0" algn="just">
              <a:lnSpc>
                <a:spcPts val="2400"/>
              </a:lnSpc>
              <a:spcBef>
                <a:spcPts val="5"/>
              </a:spcBef>
              <a:spcAft>
                <a:spcPts val="0"/>
              </a:spcAft>
            </a:pPr>
            <a:r>
              <a:rPr lang="en-US" sz="2200" spc="20">
                <a:solidFill>
                  <a:srgbClr val="0E163E"/>
                </a:solidFill>
                <a:latin typeface="Franklin Gothic Medium" panose="02020603050405020304" pitchFamily="2"/>
              </a:rPr>
              <a:t>person to the designated outpatient treatment program or to the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treating physician's office for the purpose of making reasonable </a:t>
            </a:r>
          </a:p>
          <a:p>
            <a:pPr marL="365760" marR="0" indent="0" algn="just">
              <a:lnSpc>
                <a:spcPts val="2300"/>
              </a:lnSpc>
              <a:spcBef>
                <a:spcPts val="0"/>
              </a:spcBef>
              <a:spcAft>
                <a:spcPts val="0"/>
              </a:spcAft>
            </a:pPr>
            <a:r>
              <a:rPr lang="en-US" sz="2200" spc="30">
                <a:solidFill>
                  <a:srgbClr val="0E163E"/>
                </a:solidFill>
                <a:latin typeface="Franklin Gothic Medium" panose="02020603050405020304" pitchFamily="2"/>
              </a:rPr>
              <a:t>efforts to obtain the person's compliance with the requirements of </a:t>
            </a:r>
          </a:p>
          <a:p>
            <a:pPr marL="365760" marR="0" indent="0" algn="just">
              <a:lnSpc>
                <a:spcPts val="2400"/>
              </a:lnSpc>
              <a:spcBef>
                <a:spcPts val="0"/>
              </a:spcBef>
              <a:spcAft>
                <a:spcPts val="0"/>
              </a:spcAft>
            </a:pPr>
            <a:r>
              <a:rPr lang="en-US" sz="2200" spc="15">
                <a:solidFill>
                  <a:srgbClr val="0E163E"/>
                </a:solidFill>
                <a:latin typeface="Franklin Gothic Medium" panose="02020603050405020304" pitchFamily="2"/>
              </a:rPr>
              <a:t>the outpatient commitment or treatment order. </a:t>
            </a:r>
          </a:p>
          <a:p>
            <a:pPr marL="365760" marR="0" indent="0" algn="just">
              <a:lnSpc>
                <a:spcPts val="2400"/>
              </a:lnSpc>
              <a:spcBef>
                <a:spcPts val="3480"/>
              </a:spcBef>
              <a:spcAft>
                <a:spcPts val="0"/>
              </a:spcAft>
            </a:pPr>
            <a:r>
              <a:rPr lang="en-US" sz="2200" spc="25">
                <a:solidFill>
                  <a:srgbClr val="0E163E"/>
                </a:solidFill>
                <a:latin typeface="Franklin Gothic Medium" panose="02020603050405020304" pitchFamily="2"/>
              </a:rPr>
              <a:t>No person may be detained at the program's or the physician's office </a:t>
            </a:r>
          </a:p>
          <a:p>
            <a:pPr marL="365760" marR="0" indent="0" algn="just">
              <a:lnSpc>
                <a:spcPts val="2400"/>
              </a:lnSpc>
              <a:spcBef>
                <a:spcPts val="0"/>
              </a:spcBef>
              <a:spcAft>
                <a:spcPts val="0"/>
              </a:spcAft>
            </a:pPr>
            <a:r>
              <a:rPr lang="en-US" sz="2200" spc="30">
                <a:solidFill>
                  <a:srgbClr val="0E163E"/>
                </a:solidFill>
                <a:latin typeface="Franklin Gothic Medium" panose="02020603050405020304" pitchFamily="2"/>
              </a:rPr>
              <a:t>for more than 1 hour unless the person consents, or may be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physically coerced or required to take prescribed medications unless </a:t>
            </a:r>
          </a:p>
          <a:p>
            <a:pPr marL="365760" marR="0" indent="0" algn="just">
              <a:lnSpc>
                <a:spcPts val="2400"/>
              </a:lnSpc>
              <a:spcBef>
                <a:spcPts val="0"/>
              </a:spcBef>
              <a:spcAft>
                <a:spcPts val="0"/>
              </a:spcAft>
            </a:pPr>
            <a:r>
              <a:rPr lang="en-US" sz="2200" spc="25">
                <a:solidFill>
                  <a:srgbClr val="0E163E"/>
                </a:solidFill>
                <a:latin typeface="Franklin Gothic Medium" panose="02020603050405020304" pitchFamily="2"/>
              </a:rPr>
              <a:t>the outpatient commitment or treatment order contains a specific </a:t>
            </a:r>
          </a:p>
          <a:p>
            <a:pPr marL="365760" marR="0" indent="0" algn="just">
              <a:lnSpc>
                <a:spcPts val="2400"/>
              </a:lnSpc>
              <a:spcBef>
                <a:spcPts val="25"/>
              </a:spcBef>
              <a:spcAft>
                <a:spcPts val="0"/>
              </a:spcAft>
            </a:pPr>
            <a:r>
              <a:rPr lang="en-US" sz="2200" spc="30">
                <a:solidFill>
                  <a:srgbClr val="0E163E"/>
                </a:solidFill>
                <a:latin typeface="Franklin Gothic Medium" panose="02020603050405020304" pitchFamily="2"/>
              </a:rPr>
              <a:t>authorization for the nonconsensual delivery of prescribed </a:t>
            </a:r>
          </a:p>
          <a:p>
            <a:pPr marL="365760" marR="0" indent="0" algn="just">
              <a:lnSpc>
                <a:spcPts val="2400"/>
              </a:lnSpc>
              <a:spcBef>
                <a:spcPts val="0"/>
              </a:spcBef>
              <a:spcAft>
                <a:spcPts val="0"/>
              </a:spcAft>
            </a:pPr>
            <a:r>
              <a:rPr lang="en-US" sz="2200" spc="0">
                <a:solidFill>
                  <a:srgbClr val="0E163E"/>
                </a:solidFill>
                <a:latin typeface="Franklin Gothic Medium" panose="02020603050405020304" pitchFamily="2"/>
              </a:rPr>
              <a:t>medication. </a:t>
            </a:r>
          </a:p>
          <a:p>
            <a:pPr marL="6537960" marR="0" indent="0" algn="just">
              <a:lnSpc>
                <a:spcPts val="2400"/>
              </a:lnSpc>
              <a:spcBef>
                <a:spcPts val="530"/>
              </a:spcBef>
              <a:spcAft>
                <a:spcPts val="1630"/>
              </a:spcAft>
            </a:pPr>
            <a:r>
              <a:rPr lang="en-US" sz="2200" spc="20">
                <a:solidFill>
                  <a:srgbClr val="0E163E"/>
                </a:solidFill>
                <a:latin typeface="Franklin Gothic Medium" panose="02020603050405020304" pitchFamily="2"/>
              </a:rPr>
              <a:t>SDCL 27A-10-9.5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17" name="Text Placeholder 41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29">
                <a:solidFill>
                  <a:srgbClr val="FFFFFF"/>
                </a:solidFill>
                <a:latin typeface="Franklin Gothic Medium" panose="02020603050405020304" pitchFamily="2"/>
              </a:rPr>
              <a:t>HEARING AFTER NONCOMPLIANCE </a:t>
            </a:r>
          </a:p>
        </p:txBody>
      </p:sp>
      <p:sp>
        <p:nvSpPr>
          <p:cNvPr id="418" name="Text Placeholder 417"/>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52400" rIns="0" bIns="0" anchor="t">
            <a:normAutofit fontScale="95000"/>
          </a:bodyPr>
          <a:lstStyle/>
          <a:p>
            <a:pPr marL="365760" marR="0" indent="0" algn="just">
              <a:lnSpc>
                <a:spcPts val="2100"/>
              </a:lnSpc>
              <a:spcAft>
                <a:spcPts val="0"/>
              </a:spcAft>
            </a:pPr>
            <a:r>
              <a:rPr lang="en-US" sz="2000" spc="20">
                <a:solidFill>
                  <a:srgbClr val="0E163E"/>
                </a:solidFill>
                <a:latin typeface="Franklin Gothic Medium" panose="02020603050405020304" pitchFamily="2"/>
              </a:rPr>
              <a:t>If a person fails to comply with the requirement of the outpatient </a:t>
            </a:r>
          </a:p>
          <a:p>
            <a:pPr marL="365760" marR="0" indent="0" algn="just">
              <a:lnSpc>
                <a:spcPts val="2200"/>
              </a:lnSpc>
              <a:spcBef>
                <a:spcPts val="265"/>
              </a:spcBef>
              <a:spcAft>
                <a:spcPts val="0"/>
              </a:spcAft>
            </a:pPr>
            <a:r>
              <a:rPr lang="en-US" sz="2000" spc="20">
                <a:solidFill>
                  <a:srgbClr val="0E163E"/>
                </a:solidFill>
                <a:latin typeface="Franklin Gothic Medium" panose="02020603050405020304" pitchFamily="2"/>
              </a:rPr>
              <a:t>commitment or treatment order, and the person's treating physician or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staff of the outpatient treatment program believes that there is a significant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risk of deterioration in the person's condition, the program director or the </a:t>
            </a:r>
          </a:p>
          <a:p>
            <a:pPr marL="365760" marR="0" indent="0" algn="just">
              <a:lnSpc>
                <a:spcPts val="2200"/>
              </a:lnSpc>
              <a:spcBef>
                <a:spcPts val="240"/>
              </a:spcBef>
              <a:spcAft>
                <a:spcPts val="0"/>
              </a:spcAft>
            </a:pPr>
            <a:r>
              <a:rPr lang="en-US" sz="2000" spc="20">
                <a:solidFill>
                  <a:srgbClr val="0E163E"/>
                </a:solidFill>
                <a:latin typeface="Franklin Gothic Medium" panose="02020603050405020304" pitchFamily="2"/>
              </a:rPr>
              <a:t>treating physician may notify the original petitioner for inpatient or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outpatient commitment or treatment order and the state's attorney's office </a:t>
            </a:r>
          </a:p>
          <a:p>
            <a:pPr marL="365760" marR="0" indent="0" algn="just">
              <a:lnSpc>
                <a:spcPts val="2100"/>
              </a:lnSpc>
              <a:spcBef>
                <a:spcPts val="265"/>
              </a:spcBef>
              <a:spcAft>
                <a:spcPts val="0"/>
              </a:spcAft>
            </a:pPr>
            <a:r>
              <a:rPr lang="en-US" sz="2000" spc="20">
                <a:solidFill>
                  <a:srgbClr val="0E163E"/>
                </a:solidFill>
                <a:latin typeface="Franklin Gothic Medium" panose="02020603050405020304" pitchFamily="2"/>
              </a:rPr>
              <a:t>of the county where the patient is found and recommend that a </a:t>
            </a:r>
          </a:p>
          <a:p>
            <a:pPr marL="365760" marR="0" indent="0" algn="just">
              <a:lnSpc>
                <a:spcPts val="2200"/>
              </a:lnSpc>
              <a:spcBef>
                <a:spcPts val="265"/>
              </a:spcBef>
              <a:spcAft>
                <a:spcPts val="0"/>
              </a:spcAft>
            </a:pPr>
            <a:r>
              <a:rPr lang="en-US" sz="2000" spc="30">
                <a:solidFill>
                  <a:srgbClr val="0E163E"/>
                </a:solidFill>
                <a:latin typeface="Franklin Gothic Medium" panose="02020603050405020304" pitchFamily="2"/>
              </a:rPr>
              <a:t>supplemental hearing be held. (SDCL 27A-10-9.4) </a:t>
            </a:r>
          </a:p>
          <a:p>
            <a:pPr marL="365760" marR="0" indent="0" algn="just">
              <a:lnSpc>
                <a:spcPts val="2200"/>
              </a:lnSpc>
              <a:spcBef>
                <a:spcPts val="3455"/>
              </a:spcBef>
              <a:spcAft>
                <a:spcPts val="0"/>
              </a:spcAft>
            </a:pPr>
            <a:r>
              <a:rPr lang="en-US" sz="2000" spc="20">
                <a:solidFill>
                  <a:srgbClr val="0E163E"/>
                </a:solidFill>
                <a:latin typeface="Franklin Gothic Medium" panose="02020603050405020304" pitchFamily="2"/>
              </a:rPr>
              <a:t>Within 72 hours of receiving notice that a person has failed to comply with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the requirements of the outpatient commitment or treatment order, the </a:t>
            </a:r>
          </a:p>
          <a:p>
            <a:pPr marL="365760" marR="0" indent="0" algn="just">
              <a:lnSpc>
                <a:spcPts val="2200"/>
              </a:lnSpc>
              <a:spcBef>
                <a:spcPts val="280"/>
              </a:spcBef>
              <a:spcAft>
                <a:spcPts val="0"/>
              </a:spcAft>
            </a:pPr>
            <a:r>
              <a:rPr lang="en-US" sz="2000" spc="15">
                <a:solidFill>
                  <a:srgbClr val="0E163E"/>
                </a:solidFill>
                <a:latin typeface="Franklin Gothic Medium" panose="02020603050405020304" pitchFamily="2"/>
              </a:rPr>
              <a:t>original petitioner for inpatient or outpatient commitment or the state's </a:t>
            </a:r>
          </a:p>
          <a:p>
            <a:pPr marL="365760" marR="0" indent="0" algn="just">
              <a:lnSpc>
                <a:spcPts val="2100"/>
              </a:lnSpc>
              <a:spcBef>
                <a:spcPts val="240"/>
              </a:spcBef>
              <a:spcAft>
                <a:spcPts val="0"/>
              </a:spcAft>
            </a:pPr>
            <a:r>
              <a:rPr lang="en-US" sz="2000" spc="20">
                <a:solidFill>
                  <a:srgbClr val="0E163E"/>
                </a:solidFill>
                <a:latin typeface="Franklin Gothic Medium" panose="02020603050405020304" pitchFamily="2"/>
              </a:rPr>
              <a:t>attorney of the county where the patient is found or resides may petition the </a:t>
            </a:r>
          </a:p>
          <a:p>
            <a:pPr marL="365760" marR="0" indent="0" algn="just">
              <a:lnSpc>
                <a:spcPts val="2200"/>
              </a:lnSpc>
              <a:spcBef>
                <a:spcPts val="265"/>
              </a:spcBef>
              <a:spcAft>
                <a:spcPts val="4390"/>
              </a:spcAft>
            </a:pPr>
            <a:r>
              <a:rPr lang="en-US" sz="2000" spc="25">
                <a:solidFill>
                  <a:srgbClr val="0E163E"/>
                </a:solidFill>
                <a:latin typeface="Franklin Gothic Medium" panose="02020603050405020304" pitchFamily="2"/>
              </a:rPr>
              <a:t>board for a supplemental hearing. (SDCL 27A-10-9.6)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21" name="Text Placeholder 420"/>
          <p:cNvSpPr>
            <a:spLocks noGrp="1"/>
          </p:cNvSpPr>
          <p:nvPr>
            <p:ph type="body" idx="10"/>
          </p:nvPr>
        </p:nvSpPr>
        <p:spPr>
          <a:xfrm>
            <a:off x="152400" y="152400"/>
            <a:ext cx="6708775" cy="6556375"/>
          </a:xfrm>
          <a:prstGeom prst="rect">
            <a:avLst/>
          </a:prstGeom>
          <a:solidFill>
            <a:srgbClr val="0E163E"/>
          </a:solidFill>
          <a:ln w="0" cmpd="sng">
            <a:noFill/>
            <a:prstDash val="solid"/>
          </a:ln>
        </p:spPr>
        <p:txBody>
          <a:bodyPr vert="horz" lIns="0" tIns="1633855" rIns="0" bIns="0" anchor="t"/>
          <a:lstStyle/>
          <a:p>
            <a:pPr marL="0" marR="160020" indent="0" algn="r">
              <a:lnSpc>
                <a:spcPts val="3500"/>
              </a:lnSpc>
              <a:spcAft>
                <a:spcPts val="0"/>
              </a:spcAft>
            </a:pPr>
            <a:r>
              <a:rPr lang="en-US" sz="3100" b="1" spc="170">
                <a:solidFill>
                  <a:srgbClr val="FFFFFF"/>
                </a:solidFill>
                <a:latin typeface="Franklin Gothic Medium" panose="02020603050405020304" pitchFamily="2"/>
              </a:rPr>
              <a:t>HUMAN SERVICES CENTER </a:t>
            </a:r>
          </a:p>
          <a:p>
            <a:pPr marL="0" marR="160020" indent="0" algn="r">
              <a:lnSpc>
                <a:spcPts val="3500"/>
              </a:lnSpc>
              <a:spcBef>
                <a:spcPts val="360"/>
              </a:spcBef>
              <a:spcAft>
                <a:spcPts val="0"/>
              </a:spcAft>
            </a:pPr>
            <a:r>
              <a:rPr lang="en-US" sz="3100" b="1" spc="165">
                <a:solidFill>
                  <a:srgbClr val="FFFFFF"/>
                </a:solidFill>
                <a:latin typeface="Franklin Gothic Medium" panose="02020603050405020304" pitchFamily="2"/>
              </a:rPr>
              <a:t>(HSC) MEDICAL LIMITATIONS </a:t>
            </a:r>
          </a:p>
          <a:p>
            <a:pPr marL="0" marR="160020" indent="0" algn="r">
              <a:lnSpc>
                <a:spcPts val="3500"/>
              </a:lnSpc>
              <a:spcBef>
                <a:spcPts val="360"/>
              </a:spcBef>
              <a:spcAft>
                <a:spcPts val="0"/>
              </a:spcAft>
            </a:pPr>
            <a:r>
              <a:rPr lang="en-US" sz="3100" b="1" spc="175">
                <a:solidFill>
                  <a:srgbClr val="FFFFFF"/>
                </a:solidFill>
                <a:latin typeface="Franklin Gothic Medium" panose="02020603050405020304" pitchFamily="2"/>
              </a:rPr>
              <a:t>AND PROBLEMS THAT </a:t>
            </a:r>
          </a:p>
          <a:p>
            <a:pPr marL="0" marR="160020" indent="0" algn="r">
              <a:lnSpc>
                <a:spcPts val="3500"/>
              </a:lnSpc>
              <a:spcBef>
                <a:spcPts val="360"/>
              </a:spcBef>
              <a:spcAft>
                <a:spcPts val="0"/>
              </a:spcAft>
            </a:pPr>
            <a:r>
              <a:rPr lang="en-US" sz="3100" b="1" spc="160">
                <a:solidFill>
                  <a:srgbClr val="FFFFFF"/>
                </a:solidFill>
                <a:latin typeface="Franklin Gothic Medium" panose="02020603050405020304" pitchFamily="2"/>
              </a:rPr>
              <a:t>MASQUERADE AS </a:t>
            </a:r>
          </a:p>
          <a:p>
            <a:pPr marL="0" marR="160020" indent="0" algn="r">
              <a:lnSpc>
                <a:spcPts val="3500"/>
              </a:lnSpc>
              <a:spcBef>
                <a:spcPts val="360"/>
              </a:spcBef>
              <a:spcAft>
                <a:spcPts val="19870"/>
              </a:spcAft>
            </a:pPr>
            <a:r>
              <a:rPr lang="en-US" sz="3100" b="1" spc="155">
                <a:solidFill>
                  <a:srgbClr val="FFFFFF"/>
                </a:solidFill>
                <a:latin typeface="Franklin Gothic Medium" panose="02020603050405020304" pitchFamily="2"/>
              </a:rPr>
              <a:t>PSYCHIATRIC ILLNESSES </a:t>
            </a:r>
          </a:p>
        </p:txBody>
      </p:sp>
      <p:sp>
        <p:nvSpPr>
          <p:cNvPr id="422" name="Text Placeholder 421"/>
          <p:cNvSpPr>
            <a:spLocks noGrp="1"/>
          </p:cNvSpPr>
          <p:nvPr>
            <p:ph type="body" idx="10"/>
          </p:nvPr>
        </p:nvSpPr>
        <p:spPr>
          <a:xfrm>
            <a:off x="7010400" y="152400"/>
            <a:ext cx="1984375" cy="6559550"/>
          </a:xfrm>
          <a:prstGeom prst="rect">
            <a:avLst/>
          </a:prstGeom>
          <a:solidFill>
            <a:srgbClr val="CA6C1D"/>
          </a:solidFill>
          <a:ln w="0" cmpd="sng">
            <a:noFill/>
            <a:prstDash val="solid"/>
          </a:ln>
        </p:spPr>
        <p:txBody>
          <a:bodyPr vert="horz" lIns="0" tIns="2691130" rIns="0" bIns="0" anchor="t">
            <a:normAutofit fontScale="97500"/>
          </a:bodyPr>
          <a:lstStyle/>
          <a:p>
            <a:pPr marL="91440" marR="0" indent="0" algn="l">
              <a:lnSpc>
                <a:spcPts val="2100"/>
              </a:lnSpc>
              <a:spcAft>
                <a:spcPts val="28360"/>
              </a:spcAft>
            </a:pPr>
            <a:r>
              <a:rPr lang="en-US" sz="1900" b="1" spc="175">
                <a:solidFill>
                  <a:srgbClr val="FFFFFF"/>
                </a:solidFill>
                <a:latin typeface="Franklin Gothic Medium" panose="02020603050405020304" pitchFamily="2"/>
              </a:rPr>
              <a:t>Module 12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45" name="Text Placeholder 144"/>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95">
                <a:solidFill>
                  <a:srgbClr val="FFFFFF"/>
                </a:solidFill>
                <a:latin typeface="Franklin Gothic Medium" panose="02020603050405020304" pitchFamily="2"/>
              </a:rPr>
              <a:t>DANGER TO OTHERS </a:t>
            </a:r>
          </a:p>
        </p:txBody>
      </p:sp>
      <p:sp>
        <p:nvSpPr>
          <p:cNvPr id="146" name="Text Placeholder 145"/>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25730" rIns="0" bIns="0" anchor="t">
            <a:normAutofit fontScale="95000"/>
          </a:bodyPr>
          <a:lstStyle/>
          <a:p>
            <a:pPr marL="411480" marR="0" indent="0" algn="l">
              <a:lnSpc>
                <a:spcPts val="3300"/>
              </a:lnSpc>
              <a:spcAft>
                <a:spcPts val="0"/>
              </a:spcAft>
            </a:pPr>
            <a:r>
              <a:rPr lang="en-US" sz="3050" spc="55" dirty="0">
                <a:solidFill>
                  <a:srgbClr val="0E163E"/>
                </a:solidFill>
                <a:latin typeface="Franklin Gothic Medium" panose="02020603050405020304" pitchFamily="2"/>
              </a:rPr>
              <a:t>“Danger to others” is a reasonable expectation </a:t>
            </a:r>
          </a:p>
          <a:p>
            <a:pPr marL="365760" marR="0" indent="0" algn="l">
              <a:lnSpc>
                <a:spcPts val="3300"/>
              </a:lnSpc>
              <a:spcBef>
                <a:spcPts val="15"/>
              </a:spcBef>
              <a:spcAft>
                <a:spcPts val="0"/>
              </a:spcAft>
            </a:pPr>
            <a:r>
              <a:rPr lang="en-US" sz="3050" spc="55" dirty="0">
                <a:solidFill>
                  <a:srgbClr val="0E163E"/>
                </a:solidFill>
                <a:latin typeface="Franklin Gothic Medium" panose="02020603050405020304" pitchFamily="2"/>
              </a:rPr>
              <a:t>that a person will inflict serious physical injury </a:t>
            </a:r>
          </a:p>
          <a:p>
            <a:pPr marL="411480" marR="0" indent="0" algn="l">
              <a:lnSpc>
                <a:spcPts val="3300"/>
              </a:lnSpc>
              <a:spcBef>
                <a:spcPts val="0"/>
              </a:spcBef>
              <a:spcAft>
                <a:spcPts val="0"/>
              </a:spcAft>
            </a:pPr>
            <a:r>
              <a:rPr lang="en-US" sz="3050" spc="60" dirty="0">
                <a:solidFill>
                  <a:srgbClr val="0E163E"/>
                </a:solidFill>
                <a:latin typeface="Franklin Gothic Medium" panose="02020603050405020304" pitchFamily="2"/>
              </a:rPr>
              <a:t>upon another person in the near future due to </a:t>
            </a:r>
          </a:p>
          <a:p>
            <a:pPr marL="365760" marR="0" indent="0" algn="l">
              <a:lnSpc>
                <a:spcPts val="3300"/>
              </a:lnSpc>
              <a:spcBef>
                <a:spcPts val="0"/>
              </a:spcBef>
              <a:spcAft>
                <a:spcPts val="0"/>
              </a:spcAft>
            </a:pPr>
            <a:r>
              <a:rPr lang="en-US" sz="3050" spc="60" dirty="0">
                <a:solidFill>
                  <a:srgbClr val="0E163E"/>
                </a:solidFill>
                <a:latin typeface="Franklin Gothic Medium" panose="02020603050405020304" pitchFamily="2"/>
              </a:rPr>
              <a:t>serious mental illness, as evidenced by: </a:t>
            </a:r>
          </a:p>
          <a:p>
            <a:pPr marL="1325880" marR="0" indent="-457200" algn="l">
              <a:lnSpc>
                <a:spcPts val="2900"/>
              </a:lnSpc>
              <a:spcBef>
                <a:spcPts val="570"/>
              </a:spcBef>
              <a:spcAft>
                <a:spcPts val="0"/>
              </a:spcAft>
              <a:buFont typeface="Wingdings" panose="05000000000000000000" pitchFamily="2" charset="2"/>
              <a:buChar char="v"/>
            </a:pPr>
            <a:r>
              <a:rPr lang="en-US" sz="2700" spc="40" dirty="0">
                <a:solidFill>
                  <a:srgbClr val="0E163E"/>
                </a:solidFill>
                <a:latin typeface="Franklin Gothic Medium" panose="02020603050405020304" pitchFamily="2"/>
              </a:rPr>
              <a:t>The person’s treatment history and recent acts or </a:t>
            </a:r>
            <a:r>
              <a:rPr lang="en-US" sz="2700" spc="35" dirty="0">
                <a:solidFill>
                  <a:srgbClr val="0E163E"/>
                </a:solidFill>
                <a:latin typeface="Franklin Gothic Medium" panose="02020603050405020304" pitchFamily="2"/>
              </a:rPr>
              <a:t>omissions which constitute a danger of serious </a:t>
            </a:r>
            <a:r>
              <a:rPr lang="en-US" sz="2700" spc="20" dirty="0">
                <a:solidFill>
                  <a:srgbClr val="0E163E"/>
                </a:solidFill>
                <a:latin typeface="Franklin Gothic Medium" panose="02020603050405020304" pitchFamily="2"/>
              </a:rPr>
              <a:t>physical injury for another individual </a:t>
            </a:r>
          </a:p>
          <a:p>
            <a:pPr marL="1371600" marR="0" indent="0" algn="l">
              <a:lnSpc>
                <a:spcPts val="2300"/>
              </a:lnSpc>
              <a:spcBef>
                <a:spcPts val="555"/>
              </a:spcBef>
              <a:spcAft>
                <a:spcPts val="0"/>
              </a:spcAft>
            </a:pPr>
            <a:r>
              <a:rPr lang="en-US" sz="2000" spc="30" dirty="0">
                <a:solidFill>
                  <a:srgbClr val="CA6C1D"/>
                </a:solidFill>
                <a:latin typeface="Courier New" panose="02020603050405020304" pitchFamily="3"/>
              </a:rPr>
              <a:t>o</a:t>
            </a:r>
            <a:r>
              <a:rPr lang="en-US" sz="2000" spc="30" dirty="0">
                <a:solidFill>
                  <a:srgbClr val="0E163E"/>
                </a:solidFill>
                <a:latin typeface="Franklin Gothic Medium" panose="02020603050405020304" pitchFamily="2"/>
              </a:rPr>
              <a:t> Such acts may include a recently expressed threat if the threat is </a:t>
            </a:r>
          </a:p>
          <a:p>
            <a:pPr marL="1645920" marR="0" indent="0" algn="l">
              <a:lnSpc>
                <a:spcPts val="2100"/>
              </a:lnSpc>
              <a:spcBef>
                <a:spcPts val="0"/>
              </a:spcBef>
              <a:spcAft>
                <a:spcPts val="0"/>
              </a:spcAft>
            </a:pPr>
            <a:r>
              <a:rPr lang="en-US" sz="2000" spc="20" dirty="0">
                <a:solidFill>
                  <a:srgbClr val="0E163E"/>
                </a:solidFill>
                <a:latin typeface="Franklin Gothic Medium" panose="02020603050405020304" pitchFamily="2"/>
              </a:rPr>
              <a:t>such that, if considered in light of its context or in light of the </a:t>
            </a:r>
          </a:p>
          <a:p>
            <a:pPr marL="1645920" marR="0" indent="0" algn="l">
              <a:lnSpc>
                <a:spcPts val="2100"/>
              </a:lnSpc>
              <a:spcBef>
                <a:spcPts val="0"/>
              </a:spcBef>
              <a:spcAft>
                <a:spcPts val="0"/>
              </a:spcAft>
            </a:pPr>
            <a:r>
              <a:rPr lang="en-US" sz="2000" spc="25" dirty="0">
                <a:solidFill>
                  <a:srgbClr val="0E163E"/>
                </a:solidFill>
                <a:latin typeface="Franklin Gothic Medium" panose="02020603050405020304" pitchFamily="2"/>
              </a:rPr>
              <a:t>person’s recent previous acts or omissions, it is substantially </a:t>
            </a:r>
          </a:p>
          <a:p>
            <a:pPr marL="1645920" marR="0" indent="0" algn="l">
              <a:lnSpc>
                <a:spcPts val="2100"/>
              </a:lnSpc>
              <a:spcBef>
                <a:spcPts val="25"/>
              </a:spcBef>
              <a:spcAft>
                <a:spcPts val="0"/>
              </a:spcAft>
            </a:pPr>
            <a:r>
              <a:rPr lang="en-US" sz="2000" spc="25" dirty="0">
                <a:solidFill>
                  <a:srgbClr val="0E163E"/>
                </a:solidFill>
                <a:latin typeface="Franklin Gothic Medium" panose="02020603050405020304" pitchFamily="2"/>
              </a:rPr>
              <a:t>supportive of an expectation that the threat will be carried out. </a:t>
            </a:r>
          </a:p>
          <a:p>
            <a:pPr marL="7452360" marR="0" indent="0" algn="l">
              <a:lnSpc>
                <a:spcPts val="2100"/>
              </a:lnSpc>
              <a:spcBef>
                <a:spcPts val="3170"/>
              </a:spcBef>
              <a:spcAft>
                <a:spcPts val="1655"/>
              </a:spcAft>
            </a:pPr>
            <a:r>
              <a:rPr lang="en-US" sz="2000" spc="5" dirty="0">
                <a:solidFill>
                  <a:srgbClr val="0E163E"/>
                </a:solidFill>
                <a:latin typeface="Franklin Gothic Medium" panose="02020603050405020304" pitchFamily="2"/>
              </a:rPr>
              <a:t>27A-1-1(6)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25" name="Text Placeholder 42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00">
                <a:solidFill>
                  <a:srgbClr val="FFFFFF"/>
                </a:solidFill>
                <a:latin typeface="Franklin Gothic Medium" panose="02020603050405020304" pitchFamily="2"/>
              </a:rPr>
              <a:t>MEDICAL LIMITATIONS OF HSC </a:t>
            </a:r>
          </a:p>
        </p:txBody>
      </p:sp>
      <p:sp>
        <p:nvSpPr>
          <p:cNvPr id="426" name="Text Placeholder 42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69545" rIns="0" bIns="0" anchor="t">
            <a:normAutofit fontScale="95000"/>
          </a:bodyPr>
          <a:lstStyle/>
          <a:p>
            <a:pPr marL="411480" marR="0" indent="0" algn="just">
              <a:lnSpc>
                <a:spcPts val="3400"/>
              </a:lnSpc>
              <a:spcAft>
                <a:spcPts val="0"/>
              </a:spcAft>
            </a:pPr>
            <a:r>
              <a:rPr lang="en-US" sz="3150" spc="50">
                <a:solidFill>
                  <a:srgbClr val="0E163E"/>
                </a:solidFill>
                <a:latin typeface="Franklin Gothic Medium" panose="02020603050405020304" pitchFamily="2"/>
              </a:rPr>
              <a:t>The individual must be medically stable to </a:t>
            </a:r>
          </a:p>
          <a:p>
            <a:pPr marL="411480" marR="0" indent="0" algn="just">
              <a:lnSpc>
                <a:spcPts val="3400"/>
              </a:lnSpc>
              <a:spcBef>
                <a:spcPts val="425"/>
              </a:spcBef>
              <a:spcAft>
                <a:spcPts val="0"/>
              </a:spcAft>
            </a:pPr>
            <a:r>
              <a:rPr lang="en-US" sz="3150" spc="25">
                <a:solidFill>
                  <a:srgbClr val="0E163E"/>
                </a:solidFill>
                <a:latin typeface="Franklin Gothic Medium" panose="02020603050405020304" pitchFamily="2"/>
              </a:rPr>
              <a:t>admit to HSC. </a:t>
            </a:r>
          </a:p>
          <a:p>
            <a:pPr marL="411480" marR="0" indent="0" algn="just">
              <a:lnSpc>
                <a:spcPts val="2800"/>
              </a:lnSpc>
              <a:spcBef>
                <a:spcPts val="5650"/>
              </a:spcBef>
              <a:spcAft>
                <a:spcPts val="0"/>
              </a:spcAft>
            </a:pPr>
            <a:r>
              <a:rPr lang="en-US" sz="2550" spc="45">
                <a:solidFill>
                  <a:srgbClr val="0E163E"/>
                </a:solidFill>
                <a:latin typeface="Franklin Gothic Medium" panose="02020603050405020304" pitchFamily="2"/>
              </a:rPr>
              <a:t>For the safety of the individual, if the medical needs </a:t>
            </a:r>
          </a:p>
          <a:p>
            <a:pPr marL="411480" marR="0" indent="0" algn="just">
              <a:lnSpc>
                <a:spcPts val="2800"/>
              </a:lnSpc>
              <a:spcBef>
                <a:spcPts val="365"/>
              </a:spcBef>
              <a:spcAft>
                <a:spcPts val="19700"/>
              </a:spcAft>
            </a:pPr>
            <a:r>
              <a:rPr lang="en-US" sz="2550" spc="40">
                <a:solidFill>
                  <a:srgbClr val="0E163E"/>
                </a:solidFill>
                <a:latin typeface="Franklin Gothic Medium" panose="02020603050405020304" pitchFamily="2"/>
              </a:rPr>
              <a:t>exceed HSC’s ability, the individual may not be admitted.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29" name="Text Placeholder 428"/>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80670" rIns="0" bIns="0" anchor="t"/>
          <a:lstStyle/>
          <a:p>
            <a:pPr marL="0" marR="0" indent="0" algn="ctr">
              <a:lnSpc>
                <a:spcPts val="3500"/>
              </a:lnSpc>
              <a:spcAft>
                <a:spcPts val="0"/>
              </a:spcAft>
            </a:pPr>
            <a:r>
              <a:rPr lang="en-US" sz="3100" b="1" spc="225">
                <a:solidFill>
                  <a:srgbClr val="FFFFFF"/>
                </a:solidFill>
                <a:latin typeface="Franklin Gothic Medium" panose="02020603050405020304" pitchFamily="2"/>
              </a:rPr>
              <a:t>COMMON MEDICAL NEEDS THAT ARE </a:t>
            </a:r>
          </a:p>
          <a:p>
            <a:pPr marL="0" marR="0" indent="0" algn="ctr">
              <a:lnSpc>
                <a:spcPts val="3500"/>
              </a:lnSpc>
              <a:spcBef>
                <a:spcPts val="360"/>
              </a:spcBef>
              <a:spcAft>
                <a:spcPts val="1075"/>
              </a:spcAft>
            </a:pPr>
            <a:r>
              <a:rPr lang="en-US" sz="3100" b="1" spc="210">
                <a:solidFill>
                  <a:srgbClr val="FFFFFF"/>
                </a:solidFill>
                <a:latin typeface="Franklin Gothic Medium" panose="02020603050405020304" pitchFamily="2"/>
              </a:rPr>
              <a:t>NOT AVAILABLE OR LIMITED AT HSC </a:t>
            </a:r>
          </a:p>
        </p:txBody>
      </p:sp>
      <p:sp>
        <p:nvSpPr>
          <p:cNvPr id="430" name="Text Placeholder 429"/>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4935" rIns="0" bIns="0" anchor="t">
            <a:normAutofit fontScale="95000"/>
          </a:bodyPr>
          <a:lstStyle/>
          <a:p>
            <a:pPr marL="320040" marR="0" indent="0" algn="just">
              <a:lnSpc>
                <a:spcPts val="2300"/>
              </a:lnSpc>
              <a:spcAft>
                <a:spcPts val="0"/>
              </a:spcAft>
            </a:pPr>
            <a:r>
              <a:rPr lang="en-US" sz="2150" spc="175" dirty="0">
                <a:solidFill>
                  <a:srgbClr val="0E163E"/>
                </a:solidFill>
                <a:latin typeface="Franklin Gothic Medium" panose="02020603050405020304" pitchFamily="2"/>
              </a:rPr>
              <a:t>HSC has limited access to X-Rays. </a:t>
            </a:r>
          </a:p>
          <a:p>
            <a:pPr marL="320040" marR="0" indent="0" algn="just">
              <a:lnSpc>
                <a:spcPts val="2400"/>
              </a:lnSpc>
              <a:spcBef>
                <a:spcPts val="4000"/>
              </a:spcBef>
              <a:spcAft>
                <a:spcPts val="0"/>
              </a:spcAft>
            </a:pPr>
            <a:r>
              <a:rPr lang="en-US" sz="2150" spc="180" dirty="0">
                <a:solidFill>
                  <a:srgbClr val="0E163E"/>
                </a:solidFill>
                <a:latin typeface="Franklin Gothic Medium" panose="02020603050405020304" pitchFamily="2"/>
              </a:rPr>
              <a:t>HSC can only utilize portable oxygen. </a:t>
            </a:r>
          </a:p>
          <a:p>
            <a:pPr marL="320040" marR="0" indent="0" algn="just">
              <a:lnSpc>
                <a:spcPts val="2400"/>
              </a:lnSpc>
              <a:spcBef>
                <a:spcPts val="3980"/>
              </a:spcBef>
              <a:spcAft>
                <a:spcPts val="0"/>
              </a:spcAft>
            </a:pPr>
            <a:r>
              <a:rPr lang="en-US" sz="2150" spc="180" dirty="0">
                <a:solidFill>
                  <a:srgbClr val="0E163E"/>
                </a:solidFill>
                <a:latin typeface="Franklin Gothic Medium" panose="02020603050405020304" pitchFamily="2"/>
              </a:rPr>
              <a:t>The following are not available at HSC: </a:t>
            </a:r>
          </a:p>
          <a:p>
            <a:pPr marL="982980" marR="0" indent="-342900" algn="just">
              <a:lnSpc>
                <a:spcPts val="2200"/>
              </a:lnSpc>
              <a:spcBef>
                <a:spcPts val="960"/>
              </a:spcBef>
              <a:spcAft>
                <a:spcPts val="0"/>
              </a:spcAft>
              <a:buBlip>
                <a:blip r:embed="rId2"/>
              </a:buBlip>
            </a:pPr>
            <a:r>
              <a:rPr lang="en-US" sz="2150" spc="145" dirty="0">
                <a:solidFill>
                  <a:srgbClr val="0E163E"/>
                </a:solidFill>
                <a:latin typeface="Franklin Gothic Medium" panose="02020603050405020304" pitchFamily="2"/>
              </a:rPr>
              <a:t>Cardiac monitoring </a:t>
            </a:r>
          </a:p>
          <a:p>
            <a:pPr marL="982980" marR="0" indent="-342900" algn="just">
              <a:lnSpc>
                <a:spcPts val="2200"/>
              </a:lnSpc>
              <a:spcBef>
                <a:spcPts val="960"/>
              </a:spcBef>
              <a:spcAft>
                <a:spcPts val="0"/>
              </a:spcAft>
              <a:buBlip>
                <a:blip r:embed="rId2"/>
              </a:buBlip>
            </a:pPr>
            <a:r>
              <a:rPr lang="en-US" sz="2150" spc="145" dirty="0">
                <a:solidFill>
                  <a:srgbClr val="0E163E"/>
                </a:solidFill>
                <a:latin typeface="Franklin Gothic Medium" panose="02020603050405020304" pitchFamily="2"/>
              </a:rPr>
              <a:t>IV Potassium Replacement Therapy </a:t>
            </a:r>
          </a:p>
          <a:p>
            <a:pPr marL="982980" marR="0" indent="-342900" algn="just">
              <a:lnSpc>
                <a:spcPts val="2200"/>
              </a:lnSpc>
              <a:spcBef>
                <a:spcPts val="985"/>
              </a:spcBef>
              <a:spcAft>
                <a:spcPts val="0"/>
              </a:spcAft>
              <a:buBlip>
                <a:blip r:embed="rId2"/>
              </a:buBlip>
            </a:pPr>
            <a:r>
              <a:rPr lang="en-US" sz="2150" spc="145" dirty="0">
                <a:solidFill>
                  <a:srgbClr val="0E163E"/>
                </a:solidFill>
                <a:latin typeface="Franklin Gothic Medium" panose="02020603050405020304" pitchFamily="2"/>
              </a:rPr>
              <a:t>IV Antiarrhythmic Medication Therapy </a:t>
            </a:r>
          </a:p>
          <a:p>
            <a:pPr marL="982980" marR="0" indent="-342900" algn="just">
              <a:lnSpc>
                <a:spcPts val="2200"/>
              </a:lnSpc>
              <a:spcBef>
                <a:spcPts val="985"/>
              </a:spcBef>
              <a:spcAft>
                <a:spcPts val="0"/>
              </a:spcAft>
              <a:buBlip>
                <a:blip r:embed="rId2"/>
              </a:buBlip>
            </a:pPr>
            <a:r>
              <a:rPr lang="en-US" sz="2150" spc="140" dirty="0">
                <a:solidFill>
                  <a:srgbClr val="0E163E"/>
                </a:solidFill>
                <a:latin typeface="Franklin Gothic Medium" panose="02020603050405020304" pitchFamily="2"/>
              </a:rPr>
              <a:t>Drug and/or Alcohol Detox </a:t>
            </a:r>
          </a:p>
          <a:p>
            <a:pPr marL="982980" marR="0" indent="-342900" algn="just">
              <a:lnSpc>
                <a:spcPts val="2200"/>
              </a:lnSpc>
              <a:spcBef>
                <a:spcPts val="965"/>
              </a:spcBef>
              <a:spcAft>
                <a:spcPts val="0"/>
              </a:spcAft>
              <a:buBlip>
                <a:blip r:embed="rId2"/>
              </a:buBlip>
            </a:pPr>
            <a:r>
              <a:rPr lang="en-US" sz="2150" spc="145" dirty="0">
                <a:solidFill>
                  <a:srgbClr val="0E163E"/>
                </a:solidFill>
                <a:latin typeface="Franklin Gothic Medium" panose="02020603050405020304" pitchFamily="2"/>
              </a:rPr>
              <a:t>Burn Treatment </a:t>
            </a:r>
          </a:p>
          <a:p>
            <a:pPr marL="982980" marR="0" indent="-342900" algn="just">
              <a:lnSpc>
                <a:spcPts val="2200"/>
              </a:lnSpc>
              <a:spcBef>
                <a:spcPts val="985"/>
              </a:spcBef>
              <a:spcAft>
                <a:spcPts val="0"/>
              </a:spcAft>
              <a:buBlip>
                <a:blip r:embed="rId2"/>
              </a:buBlip>
            </a:pPr>
            <a:r>
              <a:rPr lang="en-US" sz="2150" spc="150" dirty="0">
                <a:solidFill>
                  <a:srgbClr val="0E163E"/>
                </a:solidFill>
                <a:latin typeface="Franklin Gothic Medium" panose="02020603050405020304" pitchFamily="2"/>
              </a:rPr>
              <a:t>Post-Operative Chest Tubes </a:t>
            </a:r>
          </a:p>
          <a:p>
            <a:pPr marL="982980" marR="0" indent="-342900" algn="just">
              <a:lnSpc>
                <a:spcPts val="2200"/>
              </a:lnSpc>
              <a:spcBef>
                <a:spcPts val="990"/>
              </a:spcBef>
              <a:spcAft>
                <a:spcPts val="1680"/>
              </a:spcAft>
              <a:buBlip>
                <a:blip r:embed="rId2"/>
              </a:buBlip>
            </a:pPr>
            <a:r>
              <a:rPr lang="en-US" sz="2150" spc="165" dirty="0">
                <a:solidFill>
                  <a:srgbClr val="0E163E"/>
                </a:solidFill>
                <a:latin typeface="Franklin Gothic Medium" panose="02020603050405020304" pitchFamily="2"/>
              </a:rPr>
              <a:t>CT Scans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33" name="Text Placeholder 432"/>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335915" rIns="0" bIns="0" anchor="t"/>
          <a:lstStyle/>
          <a:p>
            <a:pPr marL="0" marR="0" indent="0" algn="ctr">
              <a:lnSpc>
                <a:spcPts val="2900"/>
              </a:lnSpc>
              <a:spcAft>
                <a:spcPts val="0"/>
              </a:spcAft>
            </a:pPr>
            <a:r>
              <a:rPr lang="en-US" sz="2750" spc="200">
                <a:solidFill>
                  <a:srgbClr val="FFFFFF"/>
                </a:solidFill>
                <a:latin typeface="Franklin Gothic Medium" panose="02020603050405020304" pitchFamily="2"/>
              </a:rPr>
              <a:t>EXAMPLES OF MEDICAL PROBLEMS THAT </a:t>
            </a:r>
          </a:p>
          <a:p>
            <a:pPr marL="0" marR="0" indent="0" algn="ctr">
              <a:lnSpc>
                <a:spcPts val="2900"/>
              </a:lnSpc>
              <a:spcBef>
                <a:spcPts val="485"/>
              </a:spcBef>
              <a:spcAft>
                <a:spcPts val="1725"/>
              </a:spcAft>
            </a:pPr>
            <a:r>
              <a:rPr lang="en-US" sz="2750" spc="200">
                <a:solidFill>
                  <a:srgbClr val="FFFFFF"/>
                </a:solidFill>
                <a:latin typeface="Franklin Gothic Medium" panose="02020603050405020304" pitchFamily="2"/>
              </a:rPr>
              <a:t>MASQUERADE AS PSYCHIATRIC ILLNESSES </a:t>
            </a:r>
          </a:p>
        </p:txBody>
      </p:sp>
      <p:sp>
        <p:nvSpPr>
          <p:cNvPr id="434" name="Text Placeholder 433"/>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42240" rIns="0" bIns="0" anchor="t">
            <a:normAutofit fontScale="95000"/>
          </a:bodyPr>
          <a:lstStyle/>
          <a:p>
            <a:pPr marL="411480" marR="0" algn="just">
              <a:lnSpc>
                <a:spcPts val="2400"/>
              </a:lnSpc>
              <a:spcAft>
                <a:spcPts val="0"/>
              </a:spcAft>
            </a:pPr>
            <a:r>
              <a:rPr lang="en-US" sz="2350" spc="75" dirty="0">
                <a:solidFill>
                  <a:srgbClr val="0E163E"/>
                </a:solidFill>
                <a:latin typeface="Franklin Gothic Medium" panose="02020603050405020304" pitchFamily="2"/>
              </a:rPr>
              <a:t>Delirium </a:t>
            </a:r>
          </a:p>
          <a:p>
            <a:pPr marL="411480" marR="0" algn="just">
              <a:lnSpc>
                <a:spcPts val="2400"/>
              </a:lnSpc>
              <a:spcBef>
                <a:spcPts val="800"/>
              </a:spcBef>
              <a:spcAft>
                <a:spcPts val="0"/>
              </a:spcAft>
            </a:pPr>
            <a:r>
              <a:rPr lang="en-US" sz="2350" spc="25" dirty="0">
                <a:solidFill>
                  <a:srgbClr val="0E163E"/>
                </a:solidFill>
                <a:latin typeface="Franklin Gothic Medium" panose="02020603050405020304" pitchFamily="2"/>
              </a:rPr>
              <a:t>Intoxication of any kind </a:t>
            </a:r>
          </a:p>
          <a:p>
            <a:pPr marL="411480" marR="0" algn="just">
              <a:lnSpc>
                <a:spcPts val="2400"/>
              </a:lnSpc>
              <a:spcBef>
                <a:spcPts val="785"/>
              </a:spcBef>
              <a:spcAft>
                <a:spcPts val="0"/>
              </a:spcAft>
            </a:pPr>
            <a:r>
              <a:rPr lang="en-US" sz="2350" spc="50" dirty="0">
                <a:solidFill>
                  <a:srgbClr val="0E163E"/>
                </a:solidFill>
                <a:latin typeface="Franklin Gothic Medium" panose="02020603050405020304" pitchFamily="2"/>
              </a:rPr>
              <a:t>Drug overdose, can be as simple as an antihistamine </a:t>
            </a:r>
          </a:p>
          <a:p>
            <a:pPr marL="411480" marR="0" algn="just">
              <a:lnSpc>
                <a:spcPts val="2400"/>
              </a:lnSpc>
              <a:spcBef>
                <a:spcPts val="760"/>
              </a:spcBef>
              <a:spcAft>
                <a:spcPts val="0"/>
              </a:spcAft>
            </a:pPr>
            <a:r>
              <a:rPr lang="en-US" sz="2350" spc="40" dirty="0">
                <a:solidFill>
                  <a:srgbClr val="0E163E"/>
                </a:solidFill>
                <a:latin typeface="Franklin Gothic Medium" panose="02020603050405020304" pitchFamily="2"/>
              </a:rPr>
              <a:t>Any infection, even a simple Urinary Tract Infection (UTI) </a:t>
            </a:r>
          </a:p>
          <a:p>
            <a:pPr marL="411480" marR="0" algn="just">
              <a:lnSpc>
                <a:spcPts val="2400"/>
              </a:lnSpc>
              <a:spcBef>
                <a:spcPts val="790"/>
              </a:spcBef>
              <a:spcAft>
                <a:spcPts val="0"/>
              </a:spcAft>
            </a:pPr>
            <a:r>
              <a:rPr lang="en-US" sz="2350" spc="30" dirty="0">
                <a:solidFill>
                  <a:srgbClr val="0E163E"/>
                </a:solidFill>
                <a:latin typeface="Franklin Gothic Medium" panose="02020603050405020304" pitchFamily="2"/>
              </a:rPr>
              <a:t>Electrolyte imbalance </a:t>
            </a:r>
          </a:p>
          <a:p>
            <a:pPr marL="411480" marR="0" algn="just">
              <a:lnSpc>
                <a:spcPts val="2400"/>
              </a:lnSpc>
              <a:spcBef>
                <a:spcPts val="785"/>
              </a:spcBef>
              <a:spcAft>
                <a:spcPts val="0"/>
              </a:spcAft>
            </a:pPr>
            <a:r>
              <a:rPr lang="en-US" sz="2350" spc="70" dirty="0">
                <a:solidFill>
                  <a:srgbClr val="0E163E"/>
                </a:solidFill>
                <a:latin typeface="Franklin Gothic Medium" panose="02020603050405020304" pitchFamily="2"/>
              </a:rPr>
              <a:t>Thyroid problems </a:t>
            </a:r>
          </a:p>
          <a:p>
            <a:pPr marL="411480" marR="0" algn="just">
              <a:lnSpc>
                <a:spcPts val="2400"/>
              </a:lnSpc>
              <a:spcBef>
                <a:spcPts val="785"/>
              </a:spcBef>
              <a:spcAft>
                <a:spcPts val="0"/>
              </a:spcAft>
            </a:pPr>
            <a:r>
              <a:rPr lang="en-US" sz="2350" spc="35" dirty="0">
                <a:solidFill>
                  <a:srgbClr val="0E163E"/>
                </a:solidFill>
                <a:latin typeface="Franklin Gothic Medium" panose="02020603050405020304" pitchFamily="2"/>
              </a:rPr>
              <a:t>Seizure aftermath </a:t>
            </a:r>
          </a:p>
          <a:p>
            <a:pPr marL="411480" marR="0" algn="just">
              <a:lnSpc>
                <a:spcPts val="2400"/>
              </a:lnSpc>
              <a:spcBef>
                <a:spcPts val="795"/>
              </a:spcBef>
              <a:spcAft>
                <a:spcPts val="0"/>
              </a:spcAft>
            </a:pPr>
            <a:r>
              <a:rPr lang="en-US" sz="2350" spc="30" dirty="0">
                <a:solidFill>
                  <a:srgbClr val="0E163E"/>
                </a:solidFill>
                <a:latin typeface="Franklin Gothic Medium" panose="02020603050405020304" pitchFamily="2"/>
              </a:rPr>
              <a:t>Liver or kidney failure </a:t>
            </a:r>
          </a:p>
          <a:p>
            <a:pPr marL="411480" marR="0" algn="just">
              <a:lnSpc>
                <a:spcPts val="2400"/>
              </a:lnSpc>
              <a:spcBef>
                <a:spcPts val="785"/>
              </a:spcBef>
              <a:spcAft>
                <a:spcPts val="0"/>
              </a:spcAft>
            </a:pPr>
            <a:r>
              <a:rPr lang="en-US" sz="2350" spc="35" dirty="0">
                <a:solidFill>
                  <a:srgbClr val="0E163E"/>
                </a:solidFill>
                <a:latin typeface="Franklin Gothic Medium" panose="02020603050405020304" pitchFamily="2"/>
              </a:rPr>
              <a:t>Head trauma or stroke </a:t>
            </a:r>
          </a:p>
          <a:p>
            <a:pPr marL="411480" marR="0" algn="just">
              <a:lnSpc>
                <a:spcPts val="2400"/>
              </a:lnSpc>
              <a:spcBef>
                <a:spcPts val="800"/>
              </a:spcBef>
              <a:spcAft>
                <a:spcPts val="0"/>
              </a:spcAft>
            </a:pPr>
            <a:r>
              <a:rPr lang="en-US" sz="2350" spc="20" dirty="0">
                <a:solidFill>
                  <a:srgbClr val="0E163E"/>
                </a:solidFill>
                <a:latin typeface="Franklin Gothic Medium" panose="02020603050405020304" pitchFamily="2"/>
              </a:rPr>
              <a:t>Dehydration </a:t>
            </a:r>
          </a:p>
          <a:p>
            <a:pPr marL="411480" marR="0" algn="just">
              <a:lnSpc>
                <a:spcPts val="2400"/>
              </a:lnSpc>
              <a:spcBef>
                <a:spcPts val="785"/>
              </a:spcBef>
              <a:spcAft>
                <a:spcPts val="4525"/>
              </a:spcAft>
            </a:pPr>
            <a:r>
              <a:rPr lang="en-US" sz="2350" spc="35" dirty="0">
                <a:solidFill>
                  <a:srgbClr val="0E163E"/>
                </a:solidFill>
                <a:latin typeface="Franklin Gothic Medium" panose="02020603050405020304" pitchFamily="2"/>
              </a:rPr>
              <a:t>Side effects of medication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37" name="Text Placeholder 436"/>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145">
                <a:solidFill>
                  <a:srgbClr val="FFFFFF"/>
                </a:solidFill>
                <a:latin typeface="Franklin Gothic Medium" panose="02020603050405020304" pitchFamily="2"/>
              </a:rPr>
              <a:t>DELIRIUM </a:t>
            </a:r>
          </a:p>
        </p:txBody>
      </p:sp>
      <p:sp>
        <p:nvSpPr>
          <p:cNvPr id="438" name="Text Placeholder 437"/>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220345" rIns="0" bIns="0" anchor="t">
            <a:normAutofit fontScale="95000"/>
          </a:bodyPr>
          <a:lstStyle/>
          <a:p>
            <a:pPr marL="411480" marR="0" algn="just">
              <a:lnSpc>
                <a:spcPts val="2800"/>
              </a:lnSpc>
              <a:spcAft>
                <a:spcPts val="0"/>
              </a:spcAft>
            </a:pPr>
            <a:r>
              <a:rPr lang="en-US" sz="2750" spc="195" dirty="0">
                <a:solidFill>
                  <a:srgbClr val="0E163E"/>
                </a:solidFill>
                <a:latin typeface="Franklin Gothic Medium" panose="02020603050405020304" pitchFamily="2"/>
              </a:rPr>
              <a:t>Medical diagnosis that will present with </a:t>
            </a:r>
            <a:r>
              <a:rPr lang="en-US" sz="2750" spc="160" dirty="0">
                <a:solidFill>
                  <a:srgbClr val="0E163E"/>
                </a:solidFill>
                <a:latin typeface="Franklin Gothic Medium" panose="02020603050405020304" pitchFamily="2"/>
              </a:rPr>
              <a:t>psychiatric symptoms. </a:t>
            </a:r>
          </a:p>
          <a:p>
            <a:pPr marL="411480" marR="0" algn="just">
              <a:lnSpc>
                <a:spcPts val="2800"/>
              </a:lnSpc>
              <a:spcBef>
                <a:spcPts val="1260"/>
              </a:spcBef>
              <a:spcAft>
                <a:spcPts val="0"/>
              </a:spcAft>
            </a:pPr>
            <a:endParaRPr lang="en-US" sz="2100" spc="195" dirty="0">
              <a:solidFill>
                <a:srgbClr val="0E163E"/>
              </a:solidFill>
              <a:latin typeface="Franklin Gothic Medium" panose="02020603050405020304" pitchFamily="2"/>
            </a:endParaRPr>
          </a:p>
          <a:p>
            <a:pPr marL="411480" marR="0" algn="just">
              <a:lnSpc>
                <a:spcPts val="2800"/>
              </a:lnSpc>
              <a:spcBef>
                <a:spcPts val="1260"/>
              </a:spcBef>
              <a:spcAft>
                <a:spcPts val="0"/>
              </a:spcAft>
            </a:pPr>
            <a:r>
              <a:rPr lang="en-US" sz="2750" spc="195" dirty="0">
                <a:solidFill>
                  <a:srgbClr val="0E163E"/>
                </a:solidFill>
                <a:latin typeface="Franklin Gothic Medium" panose="02020603050405020304" pitchFamily="2"/>
              </a:rPr>
              <a:t>This is NOT a mental illness and is not treated </a:t>
            </a:r>
            <a:r>
              <a:rPr lang="en-US" sz="2750" spc="185" dirty="0">
                <a:solidFill>
                  <a:srgbClr val="0E163E"/>
                </a:solidFill>
                <a:latin typeface="Franklin Gothic Medium" panose="02020603050405020304" pitchFamily="2"/>
              </a:rPr>
              <a:t>in a psychiatric hospital or with psychiatric </a:t>
            </a:r>
            <a:r>
              <a:rPr lang="en-US" sz="2750" spc="145" dirty="0">
                <a:solidFill>
                  <a:srgbClr val="0E163E"/>
                </a:solidFill>
                <a:latin typeface="Franklin Gothic Medium" panose="02020603050405020304" pitchFamily="2"/>
              </a:rPr>
              <a:t>medications. </a:t>
            </a:r>
          </a:p>
          <a:p>
            <a:pPr marL="411480" marR="0" algn="just">
              <a:lnSpc>
                <a:spcPts val="2800"/>
              </a:lnSpc>
              <a:spcBef>
                <a:spcPts val="1260"/>
              </a:spcBef>
              <a:spcAft>
                <a:spcPts val="0"/>
              </a:spcAft>
            </a:pPr>
            <a:endParaRPr lang="en-US" sz="2100" spc="195" dirty="0">
              <a:solidFill>
                <a:srgbClr val="0E163E"/>
              </a:solidFill>
              <a:latin typeface="Franklin Gothic Medium" panose="02020603050405020304" pitchFamily="2"/>
            </a:endParaRPr>
          </a:p>
          <a:p>
            <a:pPr marL="411480" marR="0" algn="just">
              <a:lnSpc>
                <a:spcPts val="2800"/>
              </a:lnSpc>
              <a:spcBef>
                <a:spcPts val="1260"/>
              </a:spcBef>
              <a:spcAft>
                <a:spcPts val="0"/>
              </a:spcAft>
            </a:pPr>
            <a:r>
              <a:rPr lang="en-US" sz="2750" spc="195" dirty="0">
                <a:solidFill>
                  <a:srgbClr val="0E163E"/>
                </a:solidFill>
                <a:latin typeface="Franklin Gothic Medium" panose="02020603050405020304" pitchFamily="2"/>
              </a:rPr>
              <a:t>Delirium is common and frequently </a:t>
            </a:r>
            <a:r>
              <a:rPr lang="en-US" sz="2750" spc="150" dirty="0">
                <a:solidFill>
                  <a:srgbClr val="0E163E"/>
                </a:solidFill>
                <a:latin typeface="Franklin Gothic Medium" panose="02020603050405020304" pitchFamily="2"/>
              </a:rPr>
              <a:t>misdiagnosed </a:t>
            </a:r>
          </a:p>
          <a:p>
            <a:pPr marL="411480" marR="0" algn="just">
              <a:lnSpc>
                <a:spcPts val="2800"/>
              </a:lnSpc>
              <a:spcBef>
                <a:spcPts val="1235"/>
              </a:spcBef>
              <a:spcAft>
                <a:spcPts val="0"/>
              </a:spcAft>
            </a:pPr>
            <a:endParaRPr lang="en-US" sz="2100" spc="200" dirty="0">
              <a:solidFill>
                <a:srgbClr val="0E163E"/>
              </a:solidFill>
              <a:latin typeface="Franklin Gothic Medium" panose="02020603050405020304" pitchFamily="2"/>
            </a:endParaRPr>
          </a:p>
          <a:p>
            <a:pPr marL="411480" marR="0" algn="just">
              <a:lnSpc>
                <a:spcPts val="2800"/>
              </a:lnSpc>
              <a:spcBef>
                <a:spcPts val="1235"/>
              </a:spcBef>
              <a:spcAft>
                <a:spcPts val="0"/>
              </a:spcAft>
            </a:pPr>
            <a:r>
              <a:rPr lang="en-US" sz="2750" spc="200" dirty="0">
                <a:solidFill>
                  <a:srgbClr val="0E163E"/>
                </a:solidFill>
                <a:latin typeface="Franklin Gothic Medium" panose="02020603050405020304" pitchFamily="2"/>
              </a:rPr>
              <a:t>If untreated, can result in permanent brain </a:t>
            </a:r>
            <a:r>
              <a:rPr lang="en-US" sz="2750" spc="175" dirty="0">
                <a:solidFill>
                  <a:srgbClr val="0E163E"/>
                </a:solidFill>
                <a:latin typeface="Franklin Gothic Medium" panose="02020603050405020304" pitchFamily="2"/>
              </a:rPr>
              <a:t>damage or even death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41" name="Text Placeholder 440"/>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223520" rIns="0" bIns="0" anchor="t"/>
          <a:lstStyle/>
          <a:p>
            <a:pPr marL="0" marR="0" indent="0" algn="ctr">
              <a:lnSpc>
                <a:spcPts val="3900"/>
              </a:lnSpc>
              <a:spcAft>
                <a:spcPts val="0"/>
              </a:spcAft>
            </a:pPr>
            <a:r>
              <a:rPr lang="en-US" sz="3500" b="1" spc="140">
                <a:solidFill>
                  <a:srgbClr val="FFFFFF"/>
                </a:solidFill>
                <a:latin typeface="Franklin Gothic Medium" panose="02020603050405020304" pitchFamily="2"/>
              </a:rPr>
              <a:t>HOW TO TELL IF IT’S DELIRIUM VS </a:t>
            </a:r>
          </a:p>
          <a:p>
            <a:pPr marL="0" marR="0" indent="0" algn="ctr">
              <a:lnSpc>
                <a:spcPts val="3900"/>
              </a:lnSpc>
              <a:spcBef>
                <a:spcPts val="400"/>
              </a:spcBef>
              <a:spcAft>
                <a:spcPts val="605"/>
              </a:spcAft>
            </a:pPr>
            <a:r>
              <a:rPr lang="en-US" sz="3500" b="1" spc="80">
                <a:solidFill>
                  <a:srgbClr val="FFFFFF"/>
                </a:solidFill>
                <a:latin typeface="Franklin Gothic Medium" panose="02020603050405020304" pitchFamily="2"/>
              </a:rPr>
              <a:t>PSYCHIATRIC </a:t>
            </a:r>
          </a:p>
        </p:txBody>
      </p:sp>
      <p:sp>
        <p:nvSpPr>
          <p:cNvPr id="442" name="Text Placeholder 441"/>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9380" rIns="0" bIns="0" anchor="t">
            <a:normAutofit fontScale="95000"/>
          </a:bodyPr>
          <a:lstStyle/>
          <a:p>
            <a:pPr marL="411480" marR="0" indent="0" algn="l">
              <a:lnSpc>
                <a:spcPts val="3000"/>
              </a:lnSpc>
              <a:spcAft>
                <a:spcPts val="0"/>
              </a:spcAft>
            </a:pPr>
            <a:r>
              <a:rPr lang="en-US" sz="2750" spc="60" dirty="0">
                <a:solidFill>
                  <a:srgbClr val="0E163E"/>
                </a:solidFill>
                <a:latin typeface="Franklin Gothic Medium" panose="02020603050405020304" pitchFamily="2"/>
              </a:rPr>
              <a:t>Delirium (Medical Cause of Abnormal Behavior) </a:t>
            </a:r>
          </a:p>
          <a:p>
            <a:pPr marL="731520" marR="0" algn="l">
              <a:lnSpc>
                <a:spcPts val="2600"/>
              </a:lnSpc>
              <a:spcBef>
                <a:spcPts val="895"/>
              </a:spcBef>
              <a:spcAft>
                <a:spcPts val="0"/>
              </a:spcAft>
            </a:pPr>
            <a:r>
              <a:rPr lang="en-US" sz="2550" spc="55" dirty="0">
                <a:solidFill>
                  <a:srgbClr val="0E163E"/>
                </a:solidFill>
                <a:latin typeface="Franklin Gothic Medium" panose="02020603050405020304" pitchFamily="2"/>
              </a:rPr>
              <a:t>Sudden global intellectual impairment </a:t>
            </a:r>
          </a:p>
          <a:p>
            <a:pPr marL="1280160" marR="0" algn="l">
              <a:lnSpc>
                <a:spcPts val="1900"/>
              </a:lnSpc>
              <a:spcBef>
                <a:spcPts val="635"/>
              </a:spcBef>
              <a:spcAft>
                <a:spcPts val="0"/>
              </a:spcAft>
            </a:pPr>
            <a:r>
              <a:rPr lang="en-US" sz="1900" spc="20" dirty="0">
                <a:solidFill>
                  <a:srgbClr val="0E163E"/>
                </a:solidFill>
                <a:latin typeface="Franklin Gothic Medium" panose="02020603050405020304" pitchFamily="2"/>
              </a:rPr>
              <a:t>Dramatic changes from baseline or normal behavior </a:t>
            </a:r>
          </a:p>
          <a:p>
            <a:pPr marL="731520" marR="0" algn="l">
              <a:lnSpc>
                <a:spcPts val="2600"/>
              </a:lnSpc>
              <a:spcBef>
                <a:spcPts val="810"/>
              </a:spcBef>
              <a:spcAft>
                <a:spcPts val="0"/>
              </a:spcAft>
            </a:pPr>
            <a:r>
              <a:rPr lang="en-US" sz="2550" spc="65" dirty="0">
                <a:solidFill>
                  <a:srgbClr val="0E163E"/>
                </a:solidFill>
                <a:latin typeface="Franklin Gothic Medium" panose="02020603050405020304" pitchFamily="2"/>
              </a:rPr>
              <a:t>Onsets within days or even hours </a:t>
            </a:r>
          </a:p>
          <a:p>
            <a:pPr marL="731520" marR="0" algn="l">
              <a:lnSpc>
                <a:spcPts val="2600"/>
              </a:lnSpc>
              <a:spcBef>
                <a:spcPts val="855"/>
              </a:spcBef>
              <a:spcAft>
                <a:spcPts val="0"/>
              </a:spcAft>
            </a:pPr>
            <a:r>
              <a:rPr lang="en-US" sz="2550" spc="60" dirty="0">
                <a:solidFill>
                  <a:srgbClr val="0E163E"/>
                </a:solidFill>
                <a:latin typeface="Franklin Gothic Medium" panose="02020603050405020304" pitchFamily="2"/>
              </a:rPr>
              <a:t>Behavior fluctuates throughout the day </a:t>
            </a:r>
          </a:p>
          <a:p>
            <a:pPr marL="1280160" marR="0" algn="l">
              <a:lnSpc>
                <a:spcPts val="1900"/>
              </a:lnSpc>
              <a:spcBef>
                <a:spcPts val="610"/>
              </a:spcBef>
              <a:spcAft>
                <a:spcPts val="0"/>
              </a:spcAft>
            </a:pPr>
            <a:r>
              <a:rPr lang="en-US" sz="1900" spc="10" dirty="0">
                <a:solidFill>
                  <a:srgbClr val="0E163E"/>
                </a:solidFill>
                <a:latin typeface="Franklin Gothic Medium" panose="02020603050405020304" pitchFamily="2"/>
              </a:rPr>
              <a:t>Often getting worse at night </a:t>
            </a:r>
          </a:p>
          <a:p>
            <a:pPr marL="411480" marR="0" indent="0" algn="l">
              <a:lnSpc>
                <a:spcPts val="3000"/>
              </a:lnSpc>
              <a:spcBef>
                <a:spcPts val="3175"/>
              </a:spcBef>
              <a:spcAft>
                <a:spcPts val="0"/>
              </a:spcAft>
            </a:pPr>
            <a:r>
              <a:rPr lang="en-US" sz="2750" spc="45" dirty="0">
                <a:solidFill>
                  <a:srgbClr val="0E163E"/>
                </a:solidFill>
                <a:latin typeface="Franklin Gothic Medium" panose="02020603050405020304" pitchFamily="2"/>
              </a:rPr>
              <a:t>Psychiatric Cause of Abnormal Behavior </a:t>
            </a:r>
          </a:p>
          <a:p>
            <a:pPr marL="731520" marR="0" algn="l">
              <a:lnSpc>
                <a:spcPts val="2600"/>
              </a:lnSpc>
              <a:spcBef>
                <a:spcPts val="880"/>
              </a:spcBef>
              <a:spcAft>
                <a:spcPts val="0"/>
              </a:spcAft>
            </a:pPr>
            <a:r>
              <a:rPr lang="en-US" sz="2550" spc="85" dirty="0">
                <a:solidFill>
                  <a:srgbClr val="0E163E"/>
                </a:solidFill>
                <a:latin typeface="Franklin Gothic Medium" panose="02020603050405020304" pitchFamily="2"/>
              </a:rPr>
              <a:t>Gradual onset </a:t>
            </a:r>
          </a:p>
          <a:p>
            <a:pPr marL="731520" marR="0" algn="l">
              <a:lnSpc>
                <a:spcPts val="2600"/>
              </a:lnSpc>
              <a:spcBef>
                <a:spcPts val="860"/>
              </a:spcBef>
              <a:spcAft>
                <a:spcPts val="0"/>
              </a:spcAft>
            </a:pPr>
            <a:r>
              <a:rPr lang="en-US" sz="2550" spc="65" dirty="0">
                <a:solidFill>
                  <a:srgbClr val="0E163E"/>
                </a:solidFill>
                <a:latin typeface="Franklin Gothic Medium" panose="02020603050405020304" pitchFamily="2"/>
              </a:rPr>
              <a:t>Onsets within weeks or months </a:t>
            </a:r>
          </a:p>
          <a:p>
            <a:pPr marL="731520" marR="0" algn="l">
              <a:lnSpc>
                <a:spcPts val="2600"/>
              </a:lnSpc>
              <a:spcBef>
                <a:spcPts val="865"/>
              </a:spcBef>
              <a:spcAft>
                <a:spcPts val="4010"/>
              </a:spcAft>
            </a:pPr>
            <a:r>
              <a:rPr lang="en-US" sz="2550" spc="65" dirty="0">
                <a:solidFill>
                  <a:srgbClr val="0E163E"/>
                </a:solidFill>
                <a:latin typeface="Franklin Gothic Medium" panose="02020603050405020304" pitchFamily="2"/>
              </a:rPr>
              <a:t>Often has had similar episodes in the past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45" name="Text Placeholder 44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497840" rIns="0" bIns="0" anchor="t"/>
          <a:lstStyle/>
          <a:p>
            <a:pPr marL="0" marR="0" indent="0" algn="ctr">
              <a:lnSpc>
                <a:spcPts val="3900"/>
              </a:lnSpc>
              <a:spcAft>
                <a:spcPts val="2765"/>
              </a:spcAft>
            </a:pPr>
            <a:r>
              <a:rPr lang="en-US" sz="3500" b="1" spc="225">
                <a:solidFill>
                  <a:srgbClr val="FFFFFF"/>
                </a:solidFill>
                <a:latin typeface="Franklin Gothic Medium" panose="02020603050405020304" pitchFamily="2"/>
              </a:rPr>
              <a:t>GLOBAL INTELLECTUAL IMPAIRMENT </a:t>
            </a:r>
          </a:p>
        </p:txBody>
      </p:sp>
      <p:sp>
        <p:nvSpPr>
          <p:cNvPr id="446" name="Text Placeholder 445"/>
          <p:cNvSpPr>
            <a:spLocks noGrp="1"/>
          </p:cNvSpPr>
          <p:nvPr>
            <p:ph type="body" idx="10"/>
          </p:nvPr>
        </p:nvSpPr>
        <p:spPr>
          <a:xfrm>
            <a:off x="132080" y="1633855"/>
            <a:ext cx="8874125" cy="5047615"/>
          </a:xfrm>
          <a:prstGeom prst="rect">
            <a:avLst/>
          </a:prstGeom>
          <a:solidFill>
            <a:srgbClr val="C0C0C0"/>
          </a:solidFill>
          <a:ln w="0" cmpd="sng">
            <a:noFill/>
            <a:prstDash val="solid"/>
          </a:ln>
        </p:spPr>
        <p:txBody>
          <a:bodyPr vert="horz" lIns="0" tIns="161290" rIns="0" bIns="0" anchor="t">
            <a:normAutofit fontScale="95000"/>
          </a:bodyPr>
          <a:lstStyle/>
          <a:p>
            <a:pPr marL="365760" marR="0" indent="0" algn="l">
              <a:lnSpc>
                <a:spcPts val="3000"/>
              </a:lnSpc>
              <a:spcAft>
                <a:spcPts val="0"/>
              </a:spcAft>
            </a:pPr>
            <a:r>
              <a:rPr lang="en-US" sz="2800" spc="15" dirty="0">
                <a:solidFill>
                  <a:srgbClr val="0E163E"/>
                </a:solidFill>
                <a:latin typeface="Franklin Gothic Medium" panose="02020603050405020304" pitchFamily="2"/>
              </a:rPr>
              <a:t>Usually several of the following: </a:t>
            </a:r>
          </a:p>
          <a:p>
            <a:pPr marL="731520" marR="0" algn="l">
              <a:lnSpc>
                <a:spcPts val="2600"/>
              </a:lnSpc>
              <a:spcBef>
                <a:spcPts val="1170"/>
              </a:spcBef>
              <a:spcAft>
                <a:spcPts val="0"/>
              </a:spcAft>
            </a:pPr>
            <a:r>
              <a:rPr lang="en-US" sz="2550" spc="65" dirty="0">
                <a:solidFill>
                  <a:srgbClr val="0E163E"/>
                </a:solidFill>
                <a:latin typeface="Franklin Gothic Medium" panose="02020603050405020304" pitchFamily="2"/>
              </a:rPr>
              <a:t>Can be impaired perceptions </a:t>
            </a:r>
          </a:p>
          <a:p>
            <a:pPr marL="1234440" marR="0" indent="0" algn="l">
              <a:lnSpc>
                <a:spcPts val="2600"/>
              </a:lnSpc>
              <a:spcBef>
                <a:spcPts val="860"/>
              </a:spcBef>
              <a:spcAft>
                <a:spcPts val="0"/>
              </a:spcAft>
            </a:pPr>
            <a:r>
              <a:rPr lang="en-US" sz="2200" spc="30" dirty="0">
                <a:solidFill>
                  <a:srgbClr val="0E163E"/>
                </a:solidFill>
                <a:latin typeface="Courier New" panose="02020603050405020304" pitchFamily="3"/>
              </a:rPr>
              <a:t>O </a:t>
            </a:r>
            <a:r>
              <a:rPr lang="en-US" sz="2200" spc="30" dirty="0">
                <a:solidFill>
                  <a:srgbClr val="0E163E"/>
                </a:solidFill>
                <a:latin typeface="Franklin Gothic Medium" panose="02020603050405020304" pitchFamily="2"/>
              </a:rPr>
              <a:t>Including delusions and/or hallucinations </a:t>
            </a:r>
          </a:p>
          <a:p>
            <a:pPr marL="731520" marR="0" algn="l">
              <a:lnSpc>
                <a:spcPts val="2600"/>
              </a:lnSpc>
              <a:spcBef>
                <a:spcPts val="890"/>
              </a:spcBef>
              <a:spcAft>
                <a:spcPts val="0"/>
              </a:spcAft>
            </a:pPr>
            <a:r>
              <a:rPr lang="en-US" sz="2550" spc="50" dirty="0">
                <a:solidFill>
                  <a:srgbClr val="0E163E"/>
                </a:solidFill>
                <a:latin typeface="Franklin Gothic Medium" panose="02020603050405020304" pitchFamily="2"/>
              </a:rPr>
              <a:t>Altered mood </a:t>
            </a:r>
          </a:p>
          <a:p>
            <a:pPr marL="1234440" marR="0" indent="0" algn="l">
              <a:lnSpc>
                <a:spcPts val="2600"/>
              </a:lnSpc>
              <a:spcBef>
                <a:spcPts val="860"/>
              </a:spcBef>
              <a:spcAft>
                <a:spcPts val="0"/>
              </a:spcAft>
            </a:pPr>
            <a:r>
              <a:rPr lang="en-US" sz="2200" spc="30" dirty="0">
                <a:solidFill>
                  <a:srgbClr val="0E163E"/>
                </a:solidFill>
                <a:latin typeface="Courier New" panose="02020603050405020304" pitchFamily="3"/>
              </a:rPr>
              <a:t>O </a:t>
            </a:r>
            <a:r>
              <a:rPr lang="en-US" sz="2200" spc="30" dirty="0">
                <a:solidFill>
                  <a:srgbClr val="0E163E"/>
                </a:solidFill>
                <a:latin typeface="Franklin Gothic Medium" panose="02020603050405020304" pitchFamily="2"/>
              </a:rPr>
              <a:t>Can be euphoria or fear, despair or suicidal ideations </a:t>
            </a:r>
          </a:p>
          <a:p>
            <a:pPr marL="731520" marR="0" algn="l">
              <a:lnSpc>
                <a:spcPts val="2600"/>
              </a:lnSpc>
              <a:spcBef>
                <a:spcPts val="895"/>
              </a:spcBef>
              <a:spcAft>
                <a:spcPts val="0"/>
              </a:spcAft>
            </a:pPr>
            <a:r>
              <a:rPr lang="en-US" sz="2550" spc="50" dirty="0">
                <a:solidFill>
                  <a:srgbClr val="0E163E"/>
                </a:solidFill>
                <a:latin typeface="Franklin Gothic Medium" panose="02020603050405020304" pitchFamily="2"/>
              </a:rPr>
              <a:t>Impaired ability to attend to the present or focus </a:t>
            </a:r>
          </a:p>
          <a:p>
            <a:pPr marL="731520" marR="0" algn="l">
              <a:lnSpc>
                <a:spcPts val="2600"/>
              </a:lnSpc>
              <a:spcBef>
                <a:spcPts val="1170"/>
              </a:spcBef>
              <a:spcAft>
                <a:spcPts val="0"/>
              </a:spcAft>
            </a:pPr>
            <a:r>
              <a:rPr lang="en-US" sz="2550" spc="75" dirty="0">
                <a:solidFill>
                  <a:srgbClr val="0E163E"/>
                </a:solidFill>
                <a:latin typeface="Franklin Gothic Medium" panose="02020603050405020304" pitchFamily="2"/>
              </a:rPr>
              <a:t>Changes in judgment </a:t>
            </a:r>
          </a:p>
          <a:p>
            <a:pPr marL="731520" marR="0" algn="l">
              <a:lnSpc>
                <a:spcPts val="2600"/>
              </a:lnSpc>
              <a:spcBef>
                <a:spcPts val="1145"/>
              </a:spcBef>
              <a:spcAft>
                <a:spcPts val="0"/>
              </a:spcAft>
            </a:pPr>
            <a:r>
              <a:rPr lang="en-US" sz="2550" spc="50" dirty="0">
                <a:solidFill>
                  <a:srgbClr val="0E163E"/>
                </a:solidFill>
                <a:latin typeface="Franklin Gothic Medium" panose="02020603050405020304" pitchFamily="2"/>
              </a:rPr>
              <a:t>Changes in activity - too much or too little </a:t>
            </a:r>
          </a:p>
          <a:p>
            <a:pPr marL="1234440" marR="0" indent="0" algn="l">
              <a:lnSpc>
                <a:spcPts val="2600"/>
              </a:lnSpc>
              <a:spcBef>
                <a:spcPts val="825"/>
              </a:spcBef>
              <a:spcAft>
                <a:spcPts val="6925"/>
              </a:spcAft>
            </a:pPr>
            <a:r>
              <a:rPr lang="en-US" sz="2200" spc="10" dirty="0">
                <a:solidFill>
                  <a:srgbClr val="0E163E"/>
                </a:solidFill>
                <a:latin typeface="Courier New" panose="02020603050405020304" pitchFamily="3"/>
              </a:rPr>
              <a:t>O </a:t>
            </a:r>
            <a:r>
              <a:rPr lang="en-US" sz="2200" spc="10" dirty="0">
                <a:solidFill>
                  <a:srgbClr val="0E163E"/>
                </a:solidFill>
                <a:latin typeface="Franklin Gothic Medium" panose="02020603050405020304" pitchFamily="2"/>
              </a:rPr>
              <a:t>Agitation to Lethargy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49" name="Text Placeholder 448"/>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0" rIns="0" bIns="0" anchor="t"/>
          <a:lstStyle/>
          <a:p>
            <a:pPr algn="l"/>
            <a:r>
              <a:rPr lang="en-US" sz="100" dirty="0"/>
              <a:t> </a:t>
            </a:r>
          </a:p>
        </p:txBody>
      </p:sp>
      <p:sp>
        <p:nvSpPr>
          <p:cNvPr id="450" name="Text Placeholder 449"/>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1970" rIns="0" bIns="0" anchor="t"/>
          <a:lstStyle/>
          <a:p>
            <a:pPr marL="0" marR="0" indent="0" algn="ctr">
              <a:lnSpc>
                <a:spcPts val="3900"/>
              </a:lnSpc>
              <a:spcAft>
                <a:spcPts val="2575"/>
              </a:spcAft>
            </a:pPr>
            <a:r>
              <a:rPr lang="en-US" sz="3500" b="1" spc="220">
                <a:solidFill>
                  <a:srgbClr val="FFFFFF"/>
                </a:solidFill>
                <a:latin typeface="Franklin Gothic Medium" panose="02020603050405020304" pitchFamily="2"/>
              </a:rPr>
              <a:t>SOME CAUSES OF DELIRIUM </a:t>
            </a:r>
          </a:p>
        </p:txBody>
      </p:sp>
      <p:sp>
        <p:nvSpPr>
          <p:cNvPr id="451" name="Text Placeholder 450"/>
          <p:cNvSpPr>
            <a:spLocks noGrp="1"/>
          </p:cNvSpPr>
          <p:nvPr>
            <p:ph type="body" idx="10"/>
          </p:nvPr>
        </p:nvSpPr>
        <p:spPr>
          <a:xfrm>
            <a:off x="533400" y="1661160"/>
            <a:ext cx="3974465" cy="4867656"/>
          </a:xfrm>
          <a:prstGeom prst="rect">
            <a:avLst/>
          </a:prstGeom>
          <a:noFill/>
          <a:ln w="0" cmpd="sng">
            <a:noFill/>
            <a:prstDash val="solid"/>
          </a:ln>
        </p:spPr>
        <p:txBody>
          <a:bodyPr vert="horz" lIns="0" tIns="92075" rIns="0" bIns="0" anchor="t">
            <a:normAutofit fontScale="25000" lnSpcReduction="20000"/>
          </a:bodyPr>
          <a:lstStyle/>
          <a:p>
            <a:pPr marL="0" marR="0" indent="0" algn="just">
              <a:lnSpc>
                <a:spcPts val="3000"/>
              </a:lnSpc>
              <a:spcAft>
                <a:spcPts val="0"/>
              </a:spcAft>
            </a:pPr>
            <a:r>
              <a:rPr lang="en-US" sz="12800" spc="40" dirty="0">
                <a:solidFill>
                  <a:srgbClr val="0E163E"/>
                </a:solidFill>
                <a:latin typeface="Franklin Gothic Medium" panose="02020603050405020304" pitchFamily="2"/>
              </a:rPr>
              <a:t>Medications </a:t>
            </a:r>
          </a:p>
          <a:p>
            <a:pPr marL="320040" marR="0" algn="just">
              <a:lnSpc>
                <a:spcPts val="1800"/>
              </a:lnSpc>
              <a:spcBef>
                <a:spcPts val="660"/>
              </a:spcBef>
              <a:spcAft>
                <a:spcPts val="0"/>
              </a:spcAft>
            </a:pPr>
            <a:r>
              <a:rPr lang="en-US" sz="9600" spc="10" dirty="0">
                <a:solidFill>
                  <a:srgbClr val="0E163E"/>
                </a:solidFill>
                <a:latin typeface="Franklin Gothic Medium" panose="02020603050405020304" pitchFamily="2"/>
              </a:rPr>
              <a:t>New medicine </a:t>
            </a:r>
          </a:p>
          <a:p>
            <a:pPr marL="320040" marR="0" algn="just">
              <a:lnSpc>
                <a:spcPts val="1800"/>
              </a:lnSpc>
              <a:spcBef>
                <a:spcPts val="585"/>
              </a:spcBef>
              <a:spcAft>
                <a:spcPts val="0"/>
              </a:spcAft>
            </a:pPr>
            <a:r>
              <a:rPr lang="en-US" sz="9600" spc="10" dirty="0">
                <a:solidFill>
                  <a:srgbClr val="0E163E"/>
                </a:solidFill>
                <a:latin typeface="Franklin Gothic Medium" panose="02020603050405020304" pitchFamily="2"/>
              </a:rPr>
              <a:t>Too much (overdose) </a:t>
            </a:r>
          </a:p>
          <a:p>
            <a:pPr marL="320040" marR="0" algn="just">
              <a:lnSpc>
                <a:spcPts val="1800"/>
              </a:lnSpc>
              <a:spcBef>
                <a:spcPts val="585"/>
              </a:spcBef>
              <a:spcAft>
                <a:spcPts val="0"/>
              </a:spcAft>
            </a:pPr>
            <a:r>
              <a:rPr lang="en-US" sz="9600" spc="20" dirty="0">
                <a:solidFill>
                  <a:srgbClr val="0E163E"/>
                </a:solidFill>
                <a:latin typeface="Franklin Gothic Medium" panose="02020603050405020304" pitchFamily="2"/>
              </a:rPr>
              <a:t>Medication combinations </a:t>
            </a:r>
          </a:p>
          <a:p>
            <a:pPr marL="0" marR="0" indent="0" algn="just">
              <a:lnSpc>
                <a:spcPts val="3000"/>
              </a:lnSpc>
              <a:spcBef>
                <a:spcPts val="665"/>
              </a:spcBef>
              <a:spcAft>
                <a:spcPts val="0"/>
              </a:spcAft>
            </a:pPr>
            <a:r>
              <a:rPr lang="en-US" sz="12800" spc="5" dirty="0">
                <a:solidFill>
                  <a:srgbClr val="0E163E"/>
                </a:solidFill>
                <a:latin typeface="Franklin Gothic Medium" panose="02020603050405020304" pitchFamily="2"/>
              </a:rPr>
              <a:t>Intoxication</a:t>
            </a:r>
            <a:r>
              <a:rPr lang="en-US" sz="16000" spc="5" dirty="0">
                <a:solidFill>
                  <a:srgbClr val="0E163E"/>
                </a:solidFill>
                <a:latin typeface="Franklin Gothic Medium" panose="02020603050405020304" pitchFamily="2"/>
              </a:rPr>
              <a:t> </a:t>
            </a:r>
          </a:p>
          <a:p>
            <a:pPr marL="320040" marR="0" algn="just">
              <a:lnSpc>
                <a:spcPts val="1800"/>
              </a:lnSpc>
              <a:spcBef>
                <a:spcPts val="655"/>
              </a:spcBef>
              <a:spcAft>
                <a:spcPts val="0"/>
              </a:spcAft>
            </a:pPr>
            <a:r>
              <a:rPr lang="en-US" sz="9600" spc="15" dirty="0">
                <a:solidFill>
                  <a:srgbClr val="0E163E"/>
                </a:solidFill>
                <a:latin typeface="Franklin Gothic Medium" panose="02020603050405020304" pitchFamily="2"/>
              </a:rPr>
              <a:t>Recreational Drugs </a:t>
            </a:r>
          </a:p>
          <a:p>
            <a:pPr marL="320040" marR="0" algn="just">
              <a:lnSpc>
                <a:spcPts val="1800"/>
              </a:lnSpc>
              <a:spcBef>
                <a:spcPts val="575"/>
              </a:spcBef>
              <a:spcAft>
                <a:spcPts val="0"/>
              </a:spcAft>
            </a:pPr>
            <a:r>
              <a:rPr lang="en-US" sz="9600" spc="-20" dirty="0">
                <a:solidFill>
                  <a:srgbClr val="0E163E"/>
                </a:solidFill>
                <a:latin typeface="Franklin Gothic Medium" panose="02020603050405020304" pitchFamily="2"/>
              </a:rPr>
              <a:t>Alcohol </a:t>
            </a:r>
          </a:p>
          <a:p>
            <a:pPr marL="0" marR="0" indent="0" algn="just">
              <a:lnSpc>
                <a:spcPts val="3000"/>
              </a:lnSpc>
              <a:spcBef>
                <a:spcPts val="665"/>
              </a:spcBef>
              <a:spcAft>
                <a:spcPts val="0"/>
              </a:spcAft>
            </a:pPr>
            <a:r>
              <a:rPr lang="en-US" sz="12800" spc="15" dirty="0">
                <a:solidFill>
                  <a:srgbClr val="0E163E"/>
                </a:solidFill>
                <a:latin typeface="Franklin Gothic Medium" panose="02020603050405020304" pitchFamily="2"/>
              </a:rPr>
              <a:t>Dehydration </a:t>
            </a:r>
            <a:r>
              <a:rPr lang="en-US" sz="9600" spc="15" dirty="0">
                <a:solidFill>
                  <a:srgbClr val="0E163E"/>
                </a:solidFill>
                <a:latin typeface="Franklin Gothic Medium" panose="02020603050405020304" pitchFamily="2"/>
              </a:rPr>
              <a:t>~ </a:t>
            </a:r>
            <a:r>
              <a:rPr lang="en-US" sz="9600" spc="10" dirty="0">
                <a:solidFill>
                  <a:srgbClr val="0E163E"/>
                </a:solidFill>
                <a:latin typeface="Franklin Gothic Medium" panose="02020603050405020304" pitchFamily="2"/>
              </a:rPr>
              <a:t>Electrolyte Imbalance (high or </a:t>
            </a:r>
            <a:r>
              <a:rPr lang="en-US" sz="9600" spc="-25" dirty="0">
                <a:solidFill>
                  <a:srgbClr val="0E163E"/>
                </a:solidFill>
                <a:latin typeface="Franklin Gothic Medium" panose="02020603050405020304" pitchFamily="2"/>
              </a:rPr>
              <a:t>low)</a:t>
            </a:r>
            <a:r>
              <a:rPr lang="en-US" sz="12800" spc="-25" dirty="0">
                <a:solidFill>
                  <a:srgbClr val="0E163E"/>
                </a:solidFill>
                <a:latin typeface="Franklin Gothic Medium" panose="02020603050405020304" pitchFamily="2"/>
              </a:rPr>
              <a:t> </a:t>
            </a:r>
          </a:p>
          <a:p>
            <a:pPr marL="320040" marR="0" algn="just">
              <a:lnSpc>
                <a:spcPts val="1800"/>
              </a:lnSpc>
              <a:spcBef>
                <a:spcPts val="555"/>
              </a:spcBef>
              <a:spcAft>
                <a:spcPts val="0"/>
              </a:spcAft>
            </a:pPr>
            <a:r>
              <a:rPr lang="en-US" sz="9600" spc="15" dirty="0">
                <a:solidFill>
                  <a:srgbClr val="0E163E"/>
                </a:solidFill>
                <a:latin typeface="Franklin Gothic Medium" panose="02020603050405020304" pitchFamily="2"/>
              </a:rPr>
              <a:t>Blood Sugar </a:t>
            </a:r>
          </a:p>
          <a:p>
            <a:pPr marL="320040" marR="0" algn="just">
              <a:lnSpc>
                <a:spcPts val="1800"/>
              </a:lnSpc>
              <a:spcBef>
                <a:spcPts val="575"/>
              </a:spcBef>
              <a:spcAft>
                <a:spcPts val="0"/>
              </a:spcAft>
            </a:pPr>
            <a:r>
              <a:rPr lang="en-US" sz="9600" spc="-10" dirty="0">
                <a:solidFill>
                  <a:srgbClr val="0E163E"/>
                </a:solidFill>
                <a:latin typeface="Franklin Gothic Medium" panose="02020603050405020304" pitchFamily="2"/>
              </a:rPr>
              <a:t>Calcium </a:t>
            </a:r>
          </a:p>
          <a:p>
            <a:pPr marL="320040" marR="0" algn="just">
              <a:lnSpc>
                <a:spcPts val="1800"/>
              </a:lnSpc>
              <a:spcBef>
                <a:spcPts val="585"/>
              </a:spcBef>
              <a:spcAft>
                <a:spcPts val="0"/>
              </a:spcAft>
            </a:pPr>
            <a:r>
              <a:rPr lang="en-US" sz="9600" spc="-5" dirty="0">
                <a:solidFill>
                  <a:srgbClr val="0E163E"/>
                </a:solidFill>
                <a:latin typeface="Franklin Gothic Medium" panose="02020603050405020304" pitchFamily="2"/>
              </a:rPr>
              <a:t>Potassium </a:t>
            </a:r>
          </a:p>
          <a:p>
            <a:pPr marL="320040" marR="0" algn="just">
              <a:lnSpc>
                <a:spcPts val="1800"/>
              </a:lnSpc>
              <a:spcBef>
                <a:spcPts val="585"/>
              </a:spcBef>
              <a:spcAft>
                <a:spcPts val="370"/>
              </a:spcAft>
            </a:pPr>
            <a:r>
              <a:rPr lang="en-US" sz="9600" spc="-10" dirty="0">
                <a:solidFill>
                  <a:srgbClr val="0E163E"/>
                </a:solidFill>
                <a:latin typeface="Franklin Gothic Medium" panose="02020603050405020304" pitchFamily="2"/>
              </a:rPr>
              <a:t>Sodium </a:t>
            </a:r>
          </a:p>
        </p:txBody>
      </p:sp>
      <p:sp>
        <p:nvSpPr>
          <p:cNvPr id="452" name="Text Placeholder 451"/>
          <p:cNvSpPr>
            <a:spLocks noGrp="1"/>
          </p:cNvSpPr>
          <p:nvPr>
            <p:ph type="body" idx="10"/>
          </p:nvPr>
        </p:nvSpPr>
        <p:spPr>
          <a:xfrm>
            <a:off x="4632960" y="1661160"/>
            <a:ext cx="3770630" cy="4666488"/>
          </a:xfrm>
          <a:prstGeom prst="rect">
            <a:avLst/>
          </a:prstGeom>
          <a:noFill/>
          <a:ln w="0" cmpd="sng">
            <a:noFill/>
            <a:prstDash val="solid"/>
          </a:ln>
        </p:spPr>
        <p:txBody>
          <a:bodyPr vert="horz" lIns="0" tIns="92075" rIns="0" bIns="0" anchor="t">
            <a:normAutofit fontScale="25000" lnSpcReduction="20000"/>
          </a:bodyPr>
          <a:lstStyle/>
          <a:p>
            <a:pPr marL="0" marR="0" indent="0" algn="l">
              <a:lnSpc>
                <a:spcPts val="3000"/>
              </a:lnSpc>
              <a:spcAft>
                <a:spcPts val="0"/>
              </a:spcAft>
            </a:pPr>
            <a:r>
              <a:rPr lang="en-US" sz="12800" spc="30" dirty="0">
                <a:solidFill>
                  <a:srgbClr val="0E163E"/>
                </a:solidFill>
                <a:latin typeface="Franklin Gothic Medium" panose="02020603050405020304" pitchFamily="2"/>
              </a:rPr>
              <a:t>Kidney Failure </a:t>
            </a:r>
          </a:p>
          <a:p>
            <a:pPr marL="0" marR="0" indent="0" algn="l">
              <a:lnSpc>
                <a:spcPts val="3000"/>
              </a:lnSpc>
              <a:spcBef>
                <a:spcPts val="730"/>
              </a:spcBef>
              <a:spcAft>
                <a:spcPts val="0"/>
              </a:spcAft>
            </a:pPr>
            <a:r>
              <a:rPr lang="en-US" sz="12800" spc="25" dirty="0">
                <a:solidFill>
                  <a:srgbClr val="0E163E"/>
                </a:solidFill>
                <a:latin typeface="Franklin Gothic Medium" panose="02020603050405020304" pitchFamily="2"/>
              </a:rPr>
              <a:t>Liver Failure </a:t>
            </a:r>
          </a:p>
          <a:p>
            <a:pPr marL="0" marR="0" indent="0" algn="l">
              <a:lnSpc>
                <a:spcPts val="3000"/>
              </a:lnSpc>
              <a:spcBef>
                <a:spcPts val="735"/>
              </a:spcBef>
              <a:spcAft>
                <a:spcPts val="0"/>
              </a:spcAft>
            </a:pPr>
            <a:r>
              <a:rPr lang="en-US" sz="12800" spc="45" dirty="0">
                <a:solidFill>
                  <a:srgbClr val="0E163E"/>
                </a:solidFill>
                <a:latin typeface="Franklin Gothic Medium" panose="02020603050405020304" pitchFamily="2"/>
              </a:rPr>
              <a:t>Sleep Deprivation </a:t>
            </a:r>
          </a:p>
          <a:p>
            <a:pPr marL="0" marR="0" indent="0" algn="l">
              <a:lnSpc>
                <a:spcPts val="3000"/>
              </a:lnSpc>
              <a:spcBef>
                <a:spcPts val="735"/>
              </a:spcBef>
              <a:spcAft>
                <a:spcPts val="0"/>
              </a:spcAft>
            </a:pPr>
            <a:r>
              <a:rPr lang="en-US" sz="12800" spc="15" dirty="0">
                <a:solidFill>
                  <a:srgbClr val="0E163E"/>
                </a:solidFill>
                <a:latin typeface="Franklin Gothic Medium" panose="02020603050405020304" pitchFamily="2"/>
              </a:rPr>
              <a:t>Stroke </a:t>
            </a:r>
          </a:p>
          <a:p>
            <a:pPr marL="0" marR="0" indent="0" algn="l">
              <a:lnSpc>
                <a:spcPts val="3000"/>
              </a:lnSpc>
              <a:spcBef>
                <a:spcPts val="735"/>
              </a:spcBef>
              <a:spcAft>
                <a:spcPts val="0"/>
              </a:spcAft>
            </a:pPr>
            <a:r>
              <a:rPr lang="en-US" sz="12800" spc="45" dirty="0">
                <a:solidFill>
                  <a:srgbClr val="0E163E"/>
                </a:solidFill>
                <a:latin typeface="Franklin Gothic Medium" panose="02020603050405020304" pitchFamily="2"/>
              </a:rPr>
              <a:t>Brain Mass </a:t>
            </a:r>
          </a:p>
          <a:p>
            <a:pPr marL="0" marR="0" indent="0" algn="l">
              <a:lnSpc>
                <a:spcPts val="3000"/>
              </a:lnSpc>
              <a:spcBef>
                <a:spcPts val="735"/>
              </a:spcBef>
              <a:spcAft>
                <a:spcPts val="0"/>
              </a:spcAft>
            </a:pPr>
            <a:r>
              <a:rPr lang="en-US" sz="12800" spc="0" dirty="0">
                <a:solidFill>
                  <a:srgbClr val="0E163E"/>
                </a:solidFill>
                <a:latin typeface="Franklin Gothic Medium" panose="02020603050405020304" pitchFamily="2"/>
              </a:rPr>
              <a:t>Subdural Hematoma, usually from </a:t>
            </a:r>
          </a:p>
          <a:p>
            <a:pPr marL="0" marR="0" indent="0" algn="l">
              <a:lnSpc>
                <a:spcPts val="3000"/>
              </a:lnSpc>
              <a:spcBef>
                <a:spcPts val="735"/>
              </a:spcBef>
              <a:spcAft>
                <a:spcPts val="0"/>
              </a:spcAft>
            </a:pPr>
            <a:r>
              <a:rPr lang="en-US" sz="9600" spc="5" dirty="0">
                <a:solidFill>
                  <a:srgbClr val="0E163E"/>
                </a:solidFill>
                <a:latin typeface="Franklin Gothic Medium" panose="02020603050405020304" pitchFamily="2"/>
              </a:rPr>
              <a:t>     Injury </a:t>
            </a:r>
          </a:p>
          <a:p>
            <a:pPr marL="0" marR="0" indent="0" algn="l">
              <a:lnSpc>
                <a:spcPts val="3000"/>
              </a:lnSpc>
              <a:spcBef>
                <a:spcPts val="735"/>
              </a:spcBef>
              <a:spcAft>
                <a:spcPts val="0"/>
              </a:spcAft>
            </a:pPr>
            <a:r>
              <a:rPr lang="en-US" sz="9600" spc="20" dirty="0">
                <a:solidFill>
                  <a:srgbClr val="0E163E"/>
                </a:solidFill>
                <a:latin typeface="Franklin Gothic Medium" panose="02020603050405020304" pitchFamily="2"/>
              </a:rPr>
              <a:t>     Malignancy </a:t>
            </a:r>
          </a:p>
          <a:p>
            <a:pPr marL="0" marR="0" indent="0" algn="l">
              <a:lnSpc>
                <a:spcPts val="2900"/>
              </a:lnSpc>
              <a:spcBef>
                <a:spcPts val="655"/>
              </a:spcBef>
              <a:spcAft>
                <a:spcPts val="0"/>
              </a:spcAft>
            </a:pPr>
            <a:r>
              <a:rPr lang="en-US" sz="14400" spc="55" dirty="0">
                <a:solidFill>
                  <a:srgbClr val="0E163E"/>
                </a:solidFill>
                <a:latin typeface="Franklin Gothic Medium" panose="02020603050405020304" pitchFamily="2"/>
              </a:rPr>
              <a:t>Seizures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455" name="Text Placeholder 454"/>
          <p:cNvSpPr>
            <a:spLocks noGrp="1"/>
          </p:cNvSpPr>
          <p:nvPr>
            <p:ph type="body" idx="10"/>
          </p:nvPr>
        </p:nvSpPr>
        <p:spPr>
          <a:xfrm>
            <a:off x="132080" y="152400"/>
            <a:ext cx="8874125" cy="1347470"/>
          </a:xfrm>
          <a:prstGeom prst="rect">
            <a:avLst/>
          </a:prstGeom>
          <a:solidFill>
            <a:srgbClr val="0E163E"/>
          </a:solidFill>
          <a:ln w="0" cmpd="sng">
            <a:noFill/>
            <a:prstDash val="solid"/>
          </a:ln>
        </p:spPr>
        <p:txBody>
          <a:bodyPr vert="horz" lIns="0" tIns="523240" rIns="0" bIns="0" anchor="t"/>
          <a:lstStyle/>
          <a:p>
            <a:pPr marL="0" marR="0" indent="0" algn="ctr">
              <a:lnSpc>
                <a:spcPts val="3500"/>
              </a:lnSpc>
              <a:spcAft>
                <a:spcPts val="2985"/>
              </a:spcAft>
            </a:pPr>
            <a:r>
              <a:rPr lang="en-US" sz="3150" b="1" spc="195">
                <a:solidFill>
                  <a:srgbClr val="FFFFFF"/>
                </a:solidFill>
                <a:latin typeface="Franklin Gothic Medium" panose="02020603050405020304" pitchFamily="2"/>
              </a:rPr>
              <a:t>ACUTE DRUG OR ALCOHOL INTOXICATION </a:t>
            </a:r>
          </a:p>
        </p:txBody>
      </p:sp>
      <p:sp>
        <p:nvSpPr>
          <p:cNvPr id="456" name="Text Placeholder 455"/>
          <p:cNvSpPr>
            <a:spLocks noGrp="1"/>
          </p:cNvSpPr>
          <p:nvPr>
            <p:ph type="body" idx="10"/>
          </p:nvPr>
        </p:nvSpPr>
        <p:spPr>
          <a:xfrm>
            <a:off x="132080" y="1633855"/>
            <a:ext cx="8874125" cy="5059045"/>
          </a:xfrm>
          <a:prstGeom prst="rect">
            <a:avLst/>
          </a:prstGeom>
          <a:solidFill>
            <a:srgbClr val="C0C0C0"/>
          </a:solidFill>
          <a:ln w="0" cmpd="sng">
            <a:noFill/>
            <a:prstDash val="solid"/>
          </a:ln>
        </p:spPr>
        <p:txBody>
          <a:bodyPr vert="horz" lIns="0" tIns="112395" rIns="0" bIns="0" anchor="t">
            <a:normAutofit fontScale="95000"/>
          </a:bodyPr>
          <a:lstStyle/>
          <a:p>
            <a:pPr marL="411480" marR="0" indent="0" algn="l">
              <a:lnSpc>
                <a:spcPts val="3000"/>
              </a:lnSpc>
              <a:spcAft>
                <a:spcPts val="0"/>
              </a:spcAft>
            </a:pPr>
            <a:r>
              <a:rPr lang="en-US" sz="2750" spc="40" dirty="0">
                <a:solidFill>
                  <a:srgbClr val="0E163E"/>
                </a:solidFill>
                <a:latin typeface="Franklin Gothic Medium" panose="02020603050405020304" pitchFamily="2"/>
              </a:rPr>
              <a:t>If an individual is acutely intoxicated at the time of the </a:t>
            </a:r>
          </a:p>
          <a:p>
            <a:pPr marL="411480" marR="0" indent="0" algn="l">
              <a:lnSpc>
                <a:spcPts val="3000"/>
              </a:lnSpc>
              <a:spcBef>
                <a:spcPts val="0"/>
              </a:spcBef>
              <a:spcAft>
                <a:spcPts val="0"/>
              </a:spcAft>
            </a:pPr>
            <a:r>
              <a:rPr lang="en-US" sz="2750" spc="50" dirty="0">
                <a:solidFill>
                  <a:srgbClr val="0E163E"/>
                </a:solidFill>
                <a:latin typeface="Franklin Gothic Medium" panose="02020603050405020304" pitchFamily="2"/>
              </a:rPr>
              <a:t>QMHP examination, the individual shall be transported </a:t>
            </a:r>
          </a:p>
          <a:p>
            <a:pPr marL="411480" marR="0" indent="0" algn="l">
              <a:lnSpc>
                <a:spcPts val="3000"/>
              </a:lnSpc>
              <a:spcBef>
                <a:spcPts val="25"/>
              </a:spcBef>
              <a:spcAft>
                <a:spcPts val="0"/>
              </a:spcAft>
            </a:pPr>
            <a:r>
              <a:rPr lang="en-US" sz="2750" spc="30" dirty="0">
                <a:solidFill>
                  <a:srgbClr val="0E163E"/>
                </a:solidFill>
                <a:latin typeface="Franklin Gothic Medium" panose="02020603050405020304" pitchFamily="2"/>
              </a:rPr>
              <a:t>to an appropriate facility to detox. </a:t>
            </a:r>
          </a:p>
          <a:p>
            <a:pPr marL="411480" marR="0" indent="0" algn="l">
              <a:lnSpc>
                <a:spcPts val="3000"/>
              </a:lnSpc>
              <a:spcBef>
                <a:spcPts val="4365"/>
              </a:spcBef>
              <a:spcAft>
                <a:spcPts val="0"/>
              </a:spcAft>
            </a:pPr>
            <a:r>
              <a:rPr lang="en-US" sz="2750" spc="60" dirty="0">
                <a:solidFill>
                  <a:srgbClr val="0E163E"/>
                </a:solidFill>
                <a:latin typeface="Franklin Gothic Medium" panose="02020603050405020304" pitchFamily="2"/>
              </a:rPr>
              <a:t>Once the QMHP believes the individual is reasonably </a:t>
            </a:r>
          </a:p>
          <a:p>
            <a:pPr marL="411480" marR="0" indent="0" algn="l">
              <a:lnSpc>
                <a:spcPts val="3000"/>
              </a:lnSpc>
              <a:spcBef>
                <a:spcPts val="0"/>
              </a:spcBef>
              <a:spcAft>
                <a:spcPts val="0"/>
              </a:spcAft>
            </a:pPr>
            <a:r>
              <a:rPr lang="en-US" sz="2750" spc="50" dirty="0">
                <a:solidFill>
                  <a:srgbClr val="0E163E"/>
                </a:solidFill>
                <a:latin typeface="Franklin Gothic Medium" panose="02020603050405020304" pitchFamily="2"/>
              </a:rPr>
              <a:t>sober for evaluation, they may continue the QMHP </a:t>
            </a:r>
          </a:p>
          <a:p>
            <a:pPr marL="411480" marR="0" indent="0" algn="l">
              <a:lnSpc>
                <a:spcPts val="3000"/>
              </a:lnSpc>
              <a:spcBef>
                <a:spcPts val="0"/>
              </a:spcBef>
              <a:spcAft>
                <a:spcPts val="0"/>
              </a:spcAft>
            </a:pPr>
            <a:r>
              <a:rPr lang="en-US" sz="2750" spc="15" dirty="0">
                <a:solidFill>
                  <a:srgbClr val="0E163E"/>
                </a:solidFill>
                <a:latin typeface="Franklin Gothic Medium" panose="02020603050405020304" pitchFamily="2"/>
              </a:rPr>
              <a:t>Examination. </a:t>
            </a:r>
          </a:p>
          <a:p>
            <a:pPr marL="731520" marR="0" algn="l">
              <a:lnSpc>
                <a:spcPts val="2600"/>
              </a:lnSpc>
              <a:spcBef>
                <a:spcPts val="605"/>
              </a:spcBef>
              <a:spcAft>
                <a:spcPts val="0"/>
              </a:spcAft>
            </a:pPr>
            <a:r>
              <a:rPr lang="en-US" sz="2350" spc="55" dirty="0">
                <a:solidFill>
                  <a:srgbClr val="0E163E"/>
                </a:solidFill>
                <a:latin typeface="Franklin Gothic Medium" panose="02020603050405020304" pitchFamily="2"/>
              </a:rPr>
              <a:t>Individual does not have to be free of substances prior to </a:t>
            </a:r>
            <a:r>
              <a:rPr lang="en-US" sz="2350" spc="25" dirty="0">
                <a:solidFill>
                  <a:srgbClr val="0E163E"/>
                </a:solidFill>
                <a:latin typeface="Franklin Gothic Medium" panose="02020603050405020304" pitchFamily="2"/>
              </a:rPr>
              <a:t>evaluation </a:t>
            </a:r>
          </a:p>
          <a:p>
            <a:pPr marL="731520" marR="0" algn="l">
              <a:lnSpc>
                <a:spcPts val="2600"/>
              </a:lnSpc>
              <a:spcBef>
                <a:spcPts val="625"/>
              </a:spcBef>
              <a:spcAft>
                <a:spcPts val="0"/>
              </a:spcAft>
            </a:pPr>
            <a:r>
              <a:rPr lang="en-US" sz="2350" spc="50" dirty="0">
                <a:solidFill>
                  <a:srgbClr val="0E163E"/>
                </a:solidFill>
                <a:latin typeface="Franklin Gothic Medium" panose="02020603050405020304" pitchFamily="2"/>
              </a:rPr>
              <a:t>If the patient’s blood alcohol content is too high for safe </a:t>
            </a:r>
            <a:r>
              <a:rPr lang="en-US" sz="2350" spc="40" dirty="0">
                <a:solidFill>
                  <a:srgbClr val="0E163E"/>
                </a:solidFill>
                <a:latin typeface="Franklin Gothic Medium" panose="02020603050405020304" pitchFamily="2"/>
              </a:rPr>
              <a:t>driving, it is too high for a reliable QMHP Evaluation.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49" name="Text Placeholder 148"/>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400"/>
              </a:lnSpc>
              <a:spcAft>
                <a:spcPts val="2535"/>
              </a:spcAft>
            </a:pPr>
            <a:r>
              <a:rPr lang="en-US" sz="3900" b="1" spc="229">
                <a:solidFill>
                  <a:srgbClr val="FFFFFF"/>
                </a:solidFill>
                <a:latin typeface="Franklin Gothic Medium" panose="02020603050405020304" pitchFamily="2"/>
              </a:rPr>
              <a:t>CHRONIC DISABILITY </a:t>
            </a:r>
          </a:p>
        </p:txBody>
      </p:sp>
      <p:sp>
        <p:nvSpPr>
          <p:cNvPr id="150" name="Text Placeholder 149"/>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116205" rIns="0" bIns="0" anchor="t">
            <a:normAutofit fontScale="95000"/>
          </a:bodyPr>
          <a:lstStyle/>
          <a:p>
            <a:pPr marL="411480" marR="0" indent="0" algn="l">
              <a:lnSpc>
                <a:spcPts val="2800"/>
              </a:lnSpc>
              <a:spcAft>
                <a:spcPts val="0"/>
              </a:spcAft>
            </a:pPr>
            <a:r>
              <a:rPr lang="en-US" sz="2550" spc="50" dirty="0">
                <a:solidFill>
                  <a:srgbClr val="0E163E"/>
                </a:solidFill>
                <a:latin typeface="Franklin Gothic Medium" panose="02020603050405020304" pitchFamily="2"/>
              </a:rPr>
              <a:t>“Chronic disability” is a condition evidenced by a </a:t>
            </a:r>
          </a:p>
          <a:p>
            <a:pPr marL="411480" marR="0" indent="0" algn="l">
              <a:lnSpc>
                <a:spcPts val="2800"/>
              </a:lnSpc>
              <a:spcBef>
                <a:spcPts val="0"/>
              </a:spcBef>
              <a:spcAft>
                <a:spcPts val="0"/>
              </a:spcAft>
            </a:pPr>
            <a:r>
              <a:rPr lang="en-US" sz="2550" spc="55" dirty="0">
                <a:solidFill>
                  <a:srgbClr val="0E163E"/>
                </a:solidFill>
                <a:latin typeface="Franklin Gothic Medium" panose="02020603050405020304" pitchFamily="2"/>
              </a:rPr>
              <a:t>reasonable expectation, based on the person's psychiatric </a:t>
            </a:r>
          </a:p>
          <a:p>
            <a:pPr marL="411480" marR="0" indent="0" algn="l">
              <a:lnSpc>
                <a:spcPts val="2800"/>
              </a:lnSpc>
              <a:spcBef>
                <a:spcPts val="5"/>
              </a:spcBef>
              <a:spcAft>
                <a:spcPts val="0"/>
              </a:spcAft>
            </a:pPr>
            <a:r>
              <a:rPr lang="en-US" sz="2550" spc="30" dirty="0">
                <a:solidFill>
                  <a:srgbClr val="0E163E"/>
                </a:solidFill>
                <a:latin typeface="Franklin Gothic Medium" panose="02020603050405020304" pitchFamily="2"/>
              </a:rPr>
              <a:t>history </a:t>
            </a:r>
          </a:p>
          <a:p>
            <a:pPr marL="1074420" marR="0" indent="-342900" algn="l">
              <a:lnSpc>
                <a:spcPts val="2400"/>
              </a:lnSpc>
              <a:spcBef>
                <a:spcPts val="2305"/>
              </a:spcBef>
              <a:spcAft>
                <a:spcPts val="0"/>
              </a:spcAft>
              <a:buFont typeface="Wingdings" panose="05000000000000000000" pitchFamily="2" charset="2"/>
              <a:buChar char="v"/>
            </a:pPr>
            <a:r>
              <a:rPr lang="en-US" sz="2200" spc="20" dirty="0">
                <a:solidFill>
                  <a:srgbClr val="0E163E"/>
                </a:solidFill>
                <a:latin typeface="Franklin Gothic Medium" panose="02020603050405020304" pitchFamily="2"/>
              </a:rPr>
              <a:t>that the person is incapable of making an informed medical </a:t>
            </a:r>
            <a:r>
              <a:rPr lang="en-US" sz="2200" spc="30" dirty="0">
                <a:solidFill>
                  <a:srgbClr val="0E163E"/>
                </a:solidFill>
                <a:latin typeface="Franklin Gothic Medium" panose="02020603050405020304" pitchFamily="2"/>
              </a:rPr>
              <a:t>decision because of a serious mental illness </a:t>
            </a:r>
          </a:p>
          <a:p>
            <a:pPr marL="1074420" marR="0" indent="-342900" algn="l">
              <a:lnSpc>
                <a:spcPts val="2400"/>
              </a:lnSpc>
              <a:spcBef>
                <a:spcPts val="1855"/>
              </a:spcBef>
              <a:spcAft>
                <a:spcPts val="0"/>
              </a:spcAft>
              <a:buFont typeface="Wingdings" panose="05000000000000000000" pitchFamily="2" charset="2"/>
              <a:buChar char="v"/>
            </a:pPr>
            <a:r>
              <a:rPr lang="en-US" sz="2200" spc="15" dirty="0">
                <a:solidFill>
                  <a:srgbClr val="0E163E"/>
                </a:solidFill>
                <a:latin typeface="Franklin Gothic Medium" panose="02020603050405020304" pitchFamily="2"/>
              </a:rPr>
              <a:t>is unlikely to comply with treatment as shown by a failure to </a:t>
            </a:r>
            <a:r>
              <a:rPr lang="en-US" sz="2200" spc="25" dirty="0">
                <a:solidFill>
                  <a:srgbClr val="0E163E"/>
                </a:solidFill>
                <a:latin typeface="Franklin Gothic Medium" panose="02020603050405020304" pitchFamily="2"/>
              </a:rPr>
              <a:t>comply with a prescribed course of treatment outside of an inpatient setting on two or more occasions within any continuous </a:t>
            </a:r>
            <a:r>
              <a:rPr lang="en-US" sz="2200" spc="35" dirty="0">
                <a:solidFill>
                  <a:srgbClr val="0E163E"/>
                </a:solidFill>
                <a:latin typeface="Franklin Gothic Medium" panose="02020603050405020304" pitchFamily="2"/>
              </a:rPr>
              <a:t>twelve month period, and, as a consequence, the person's </a:t>
            </a:r>
            <a:r>
              <a:rPr lang="en-US" sz="2200" spc="20" dirty="0">
                <a:solidFill>
                  <a:srgbClr val="0E163E"/>
                </a:solidFill>
                <a:latin typeface="Franklin Gothic Medium" panose="02020603050405020304" pitchFamily="2"/>
              </a:rPr>
              <a:t>current condition is likely to deteriorate until it is probable that </a:t>
            </a:r>
            <a:r>
              <a:rPr lang="en-US" sz="2200" spc="25" dirty="0">
                <a:solidFill>
                  <a:srgbClr val="0E163E"/>
                </a:solidFill>
                <a:latin typeface="Franklin Gothic Medium" panose="02020603050405020304" pitchFamily="2"/>
              </a:rPr>
              <a:t>the person will be a danger to self or others </a:t>
            </a:r>
          </a:p>
          <a:p>
            <a:pPr marL="6766560" marR="0" indent="0" algn="l">
              <a:lnSpc>
                <a:spcPts val="2100"/>
              </a:lnSpc>
              <a:spcBef>
                <a:spcPts val="3410"/>
              </a:spcBef>
              <a:spcAft>
                <a:spcPts val="1775"/>
              </a:spcAft>
            </a:pPr>
            <a:r>
              <a:rPr lang="en-US" sz="1900" spc="70" dirty="0">
                <a:solidFill>
                  <a:srgbClr val="0E163E"/>
                </a:solidFill>
                <a:latin typeface="Franklin Gothic Medium" panose="02020603050405020304" pitchFamily="2"/>
              </a:rPr>
              <a:t>SDCL 27A-1-1(4)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53" name="Text Placeholder 152"/>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524510" rIns="0" bIns="0" anchor="t"/>
          <a:lstStyle/>
          <a:p>
            <a:pPr marL="0" marR="0" indent="0" algn="ctr">
              <a:lnSpc>
                <a:spcPts val="3500"/>
              </a:lnSpc>
              <a:spcAft>
                <a:spcPts val="2995"/>
              </a:spcAft>
            </a:pPr>
            <a:r>
              <a:rPr lang="en-US" sz="3100" b="1" spc="229">
                <a:solidFill>
                  <a:srgbClr val="FFFFFF"/>
                </a:solidFill>
                <a:latin typeface="Franklin Gothic Medium" panose="02020603050405020304" pitchFamily="2"/>
              </a:rPr>
              <a:t>TYPES OF INVOLUNTARY COMMITMENTS </a:t>
            </a:r>
          </a:p>
        </p:txBody>
      </p:sp>
      <p:sp>
        <p:nvSpPr>
          <p:cNvPr id="154" name="Text Placeholder 153"/>
          <p:cNvSpPr>
            <a:spLocks noGrp="1"/>
          </p:cNvSpPr>
          <p:nvPr>
            <p:ph type="body" idx="10"/>
          </p:nvPr>
        </p:nvSpPr>
        <p:spPr>
          <a:xfrm>
            <a:off x="111125" y="1633855"/>
            <a:ext cx="8915400" cy="5047615"/>
          </a:xfrm>
          <a:prstGeom prst="rect">
            <a:avLst/>
          </a:prstGeom>
          <a:solidFill>
            <a:srgbClr val="C0C0C0"/>
          </a:solidFill>
          <a:ln w="0" cmpd="sng">
            <a:noFill/>
            <a:prstDash val="solid"/>
          </a:ln>
        </p:spPr>
        <p:txBody>
          <a:bodyPr vert="horz" lIns="0" tIns="162560" rIns="0" bIns="0" anchor="t">
            <a:normAutofit fontScale="95000"/>
          </a:bodyPr>
          <a:lstStyle/>
          <a:p>
            <a:pPr marL="365760" marR="0" indent="0" algn="just">
              <a:lnSpc>
                <a:spcPts val="3000"/>
              </a:lnSpc>
              <a:spcAft>
                <a:spcPts val="0"/>
              </a:spcAft>
            </a:pPr>
            <a:r>
              <a:rPr lang="en-US" sz="2750" spc="200" dirty="0">
                <a:solidFill>
                  <a:srgbClr val="0E163E"/>
                </a:solidFill>
                <a:latin typeface="Franklin Gothic Medium" panose="02020603050405020304" pitchFamily="2"/>
              </a:rPr>
              <a:t>There are </a:t>
            </a:r>
            <a:r>
              <a:rPr lang="en-US" sz="2750" u="sng" spc="200" dirty="0">
                <a:solidFill>
                  <a:srgbClr val="0E163E"/>
                </a:solidFill>
                <a:latin typeface="Franklin Gothic Medium" panose="02020603050405020304" pitchFamily="2"/>
              </a:rPr>
              <a:t>three ways </a:t>
            </a:r>
            <a:r>
              <a:rPr lang="en-US" sz="2750" spc="200" dirty="0">
                <a:solidFill>
                  <a:srgbClr val="0E163E"/>
                </a:solidFill>
                <a:latin typeface="Franklin Gothic Medium" panose="02020603050405020304" pitchFamily="2"/>
              </a:rPr>
              <a:t>that an adult can be </a:t>
            </a:r>
          </a:p>
          <a:p>
            <a:pPr marL="365760" marR="0" indent="0" algn="just">
              <a:lnSpc>
                <a:spcPts val="3000"/>
              </a:lnSpc>
              <a:spcBef>
                <a:spcPts val="395"/>
              </a:spcBef>
              <a:spcAft>
                <a:spcPts val="0"/>
              </a:spcAft>
            </a:pPr>
            <a:r>
              <a:rPr lang="en-US" sz="2750" spc="160" dirty="0">
                <a:solidFill>
                  <a:srgbClr val="0E163E"/>
                </a:solidFill>
                <a:latin typeface="Franklin Gothic Medium" panose="02020603050405020304" pitchFamily="2"/>
              </a:rPr>
              <a:t>involuntarily committed: </a:t>
            </a:r>
          </a:p>
          <a:p>
            <a:pPr marL="1188720" marR="0" indent="-457200" algn="just">
              <a:lnSpc>
                <a:spcPts val="2500"/>
              </a:lnSpc>
              <a:spcBef>
                <a:spcPts val="1100"/>
              </a:spcBef>
              <a:spcAft>
                <a:spcPts val="0"/>
              </a:spcAft>
              <a:buFont typeface="+mj-lt"/>
              <a:buAutoNum type="arabicPeriod"/>
            </a:pPr>
            <a:r>
              <a:rPr lang="en-US" sz="2350" spc="160" dirty="0">
                <a:solidFill>
                  <a:srgbClr val="0E163E"/>
                </a:solidFill>
                <a:latin typeface="Franklin Gothic Medium" panose="02020603050405020304" pitchFamily="2"/>
              </a:rPr>
              <a:t>QMHP Hold </a:t>
            </a:r>
          </a:p>
          <a:p>
            <a:pPr marL="1188720" marR="0" indent="-457200" algn="just">
              <a:lnSpc>
                <a:spcPts val="2500"/>
              </a:lnSpc>
              <a:spcBef>
                <a:spcPts val="995"/>
              </a:spcBef>
              <a:spcAft>
                <a:spcPts val="0"/>
              </a:spcAft>
              <a:buFont typeface="+mj-lt"/>
              <a:buAutoNum type="arabicPeriod"/>
            </a:pPr>
            <a:r>
              <a:rPr lang="en-US" sz="2350" spc="125" dirty="0">
                <a:solidFill>
                  <a:srgbClr val="0E163E"/>
                </a:solidFill>
                <a:latin typeface="Franklin Gothic Medium" panose="02020603050405020304" pitchFamily="2"/>
              </a:rPr>
              <a:t>By Petition </a:t>
            </a:r>
          </a:p>
          <a:p>
            <a:pPr marL="1188720" marR="0" indent="-457200" algn="just">
              <a:lnSpc>
                <a:spcPts val="2500"/>
              </a:lnSpc>
              <a:spcBef>
                <a:spcPts val="995"/>
              </a:spcBef>
              <a:spcAft>
                <a:spcPts val="21620"/>
              </a:spcAft>
              <a:buFont typeface="+mj-lt"/>
              <a:buAutoNum type="arabicPeriod"/>
            </a:pPr>
            <a:r>
              <a:rPr lang="en-US" sz="2350" spc="150" dirty="0">
                <a:solidFill>
                  <a:srgbClr val="0E163E"/>
                </a:solidFill>
                <a:latin typeface="Franklin Gothic Medium" panose="02020603050405020304" pitchFamily="2"/>
              </a:rPr>
              <a:t>Law Enforcement Hold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57" name="Text Placeholder 156"/>
          <p:cNvSpPr>
            <a:spLocks noGrp="1"/>
          </p:cNvSpPr>
          <p:nvPr>
            <p:ph type="body" idx="10"/>
          </p:nvPr>
        </p:nvSpPr>
        <p:spPr>
          <a:xfrm>
            <a:off x="111125" y="152400"/>
            <a:ext cx="8915400" cy="1347470"/>
          </a:xfrm>
          <a:prstGeom prst="rect">
            <a:avLst/>
          </a:prstGeom>
          <a:solidFill>
            <a:srgbClr val="0E163E"/>
          </a:solidFill>
          <a:ln w="0" cmpd="sng">
            <a:noFill/>
            <a:prstDash val="solid"/>
          </a:ln>
        </p:spPr>
        <p:txBody>
          <a:bodyPr vert="horz" lIns="0" tIns="472440" rIns="0" bIns="0" anchor="t"/>
          <a:lstStyle/>
          <a:p>
            <a:pPr marL="0" marR="0" indent="0" algn="ctr">
              <a:lnSpc>
                <a:spcPts val="4100"/>
              </a:lnSpc>
              <a:spcAft>
                <a:spcPts val="2805"/>
              </a:spcAft>
            </a:pPr>
            <a:r>
              <a:rPr lang="en-US" sz="3900" b="1" spc="180" dirty="0">
                <a:solidFill>
                  <a:srgbClr val="FFFFFF"/>
                </a:solidFill>
                <a:latin typeface="Franklin Gothic Medium" panose="02020603050405020304" pitchFamily="2"/>
              </a:rPr>
              <a:t>#1       QMHP HOLD </a:t>
            </a:r>
          </a:p>
        </p:txBody>
      </p:sp>
      <p:sp>
        <p:nvSpPr>
          <p:cNvPr id="158" name="Text Placeholder 157"/>
          <p:cNvSpPr>
            <a:spLocks noGrp="1"/>
          </p:cNvSpPr>
          <p:nvPr>
            <p:ph type="body" idx="10"/>
          </p:nvPr>
        </p:nvSpPr>
        <p:spPr>
          <a:xfrm>
            <a:off x="111125" y="1633855"/>
            <a:ext cx="8915400" cy="5059045"/>
          </a:xfrm>
          <a:prstGeom prst="rect">
            <a:avLst/>
          </a:prstGeom>
          <a:solidFill>
            <a:srgbClr val="C0C0C0"/>
          </a:solidFill>
          <a:ln w="0" cmpd="sng">
            <a:noFill/>
            <a:prstDash val="solid"/>
          </a:ln>
        </p:spPr>
        <p:txBody>
          <a:bodyPr vert="horz" lIns="0" tIns="80010" rIns="0" bIns="0" anchor="t">
            <a:normAutofit fontScale="95000"/>
          </a:bodyPr>
          <a:lstStyle/>
          <a:p>
            <a:pPr marL="411480" marR="457200" indent="0" algn="l">
              <a:lnSpc>
                <a:spcPts val="1500"/>
              </a:lnSpc>
              <a:spcAft>
                <a:spcPts val="0"/>
              </a:spcAft>
            </a:pPr>
            <a:r>
              <a:rPr lang="en-US" sz="1550" spc="0" dirty="0">
                <a:solidFill>
                  <a:srgbClr val="0E163E"/>
                </a:solidFill>
                <a:latin typeface="Franklin Gothic Medium" panose="02020603050405020304" pitchFamily="2"/>
              </a:rPr>
              <a:t>If an individual presents to a facility licensed by the state as a hospital and, after an examination by a QMHP, it is determined that the individual is seriously mentally ill and in such condition that immediate intervention is necessary to protect the individual from physical harm to self or others, the QMHP may initiate a 24 hour hold on the individual and retain the individual at the hospital for purposes of observation and emergency treatment. </a:t>
            </a:r>
          </a:p>
          <a:p>
            <a:pPr marL="697230" marR="0" indent="-285750" algn="l">
              <a:lnSpc>
                <a:spcPts val="1700"/>
              </a:lnSpc>
              <a:spcBef>
                <a:spcPts val="1750"/>
              </a:spcBef>
              <a:spcAft>
                <a:spcPts val="0"/>
              </a:spcAft>
              <a:buFont typeface="Wingdings" panose="05000000000000000000" pitchFamily="2" charset="2"/>
              <a:buChar char="q"/>
            </a:pPr>
            <a:r>
              <a:rPr lang="en-US" sz="1550" b="1" spc="0" dirty="0">
                <a:solidFill>
                  <a:srgbClr val="0E163E"/>
                </a:solidFill>
                <a:latin typeface="Franklin Gothic Medium" panose="02020603050405020304" pitchFamily="2"/>
              </a:rPr>
              <a:t>Notifying the Chair </a:t>
            </a:r>
          </a:p>
          <a:p>
            <a:pPr marL="914400" marR="594360" algn="l">
              <a:lnSpc>
                <a:spcPts val="1500"/>
              </a:lnSpc>
              <a:spcBef>
                <a:spcPts val="350"/>
              </a:spcBef>
              <a:spcAft>
                <a:spcPts val="0"/>
              </a:spcAft>
            </a:pPr>
            <a:r>
              <a:rPr lang="en-US" sz="1550" spc="0" dirty="0">
                <a:solidFill>
                  <a:srgbClr val="0E163E"/>
                </a:solidFill>
                <a:latin typeface="Franklin Gothic Medium" panose="02020603050405020304" pitchFamily="2"/>
              </a:rPr>
              <a:t>The hospital or the QMHP shall notify the Chair of the County Board of Mental Illness of the 24 hour hold </a:t>
            </a:r>
          </a:p>
          <a:p>
            <a:pPr marL="697230" marR="0" indent="-285750" algn="l">
              <a:lnSpc>
                <a:spcPts val="1700"/>
              </a:lnSpc>
              <a:spcBef>
                <a:spcPts val="245"/>
              </a:spcBef>
              <a:spcAft>
                <a:spcPts val="0"/>
              </a:spcAft>
              <a:buFont typeface="Wingdings" panose="05000000000000000000" pitchFamily="2" charset="2"/>
              <a:buChar char="q"/>
            </a:pPr>
            <a:r>
              <a:rPr lang="en-US" sz="1550" b="1" spc="-5" dirty="0">
                <a:solidFill>
                  <a:srgbClr val="0E163E"/>
                </a:solidFill>
                <a:latin typeface="Franklin Gothic Medium" panose="02020603050405020304" pitchFamily="2"/>
              </a:rPr>
              <a:t>Completing the Petition </a:t>
            </a:r>
          </a:p>
          <a:p>
            <a:pPr marL="914400" marR="822960" algn="l">
              <a:lnSpc>
                <a:spcPts val="1500"/>
              </a:lnSpc>
              <a:spcBef>
                <a:spcPts val="360"/>
              </a:spcBef>
              <a:spcAft>
                <a:spcPts val="0"/>
              </a:spcAft>
            </a:pPr>
            <a:r>
              <a:rPr lang="en-US" sz="1550" spc="0" dirty="0">
                <a:solidFill>
                  <a:srgbClr val="0E163E"/>
                </a:solidFill>
                <a:latin typeface="Franklin Gothic Medium" panose="02020603050405020304" pitchFamily="2"/>
              </a:rPr>
              <a:t>The QMHP completing the petition must have personal knowledge of the individual’s behaviors </a:t>
            </a:r>
          </a:p>
          <a:p>
            <a:pPr marL="697230" marR="960120" indent="-285750" algn="l">
              <a:lnSpc>
                <a:spcPts val="1900"/>
              </a:lnSpc>
              <a:spcBef>
                <a:spcPts val="25"/>
              </a:spcBef>
              <a:spcAft>
                <a:spcPts val="0"/>
              </a:spcAft>
              <a:buFont typeface="Wingdings" panose="05000000000000000000" pitchFamily="2" charset="2"/>
              <a:buChar char="q"/>
            </a:pPr>
            <a:r>
              <a:rPr lang="en-US" sz="1550" b="1" spc="0" dirty="0">
                <a:solidFill>
                  <a:srgbClr val="0E163E"/>
                </a:solidFill>
                <a:latin typeface="Franklin Gothic Medium" panose="02020603050405020304" pitchFamily="2"/>
              </a:rPr>
              <a:t>The QMHP must advise the individual of their rights in both written and verbal form Filing the Petition</a:t>
            </a:r>
            <a:r>
              <a:rPr lang="en-US" sz="1550" spc="0" dirty="0">
                <a:solidFill>
                  <a:srgbClr val="0E163E"/>
                </a:solidFill>
                <a:latin typeface="Franklin Gothic Medium" panose="02020603050405020304" pitchFamily="2"/>
              </a:rPr>
              <a:t> </a:t>
            </a:r>
          </a:p>
          <a:p>
            <a:pPr marL="914400" marR="685800" algn="l">
              <a:lnSpc>
                <a:spcPts val="1500"/>
              </a:lnSpc>
              <a:spcBef>
                <a:spcPts val="365"/>
              </a:spcBef>
              <a:spcAft>
                <a:spcPts val="0"/>
              </a:spcAft>
            </a:pPr>
            <a:r>
              <a:rPr lang="en-US" sz="1550" spc="0" dirty="0">
                <a:solidFill>
                  <a:srgbClr val="0E163E"/>
                </a:solidFill>
                <a:latin typeface="Franklin Gothic Medium" panose="02020603050405020304" pitchFamily="2"/>
              </a:rPr>
              <a:t>The QMHP must file a petition with the County Board of Mental Illness within 24 hours after the individual is placed on the hold or the individual must be released </a:t>
            </a:r>
          </a:p>
          <a:p>
            <a:pPr marL="411480" marR="411480" indent="0" algn="l">
              <a:lnSpc>
                <a:spcPts val="1500"/>
              </a:lnSpc>
              <a:spcBef>
                <a:spcPts val="2330"/>
              </a:spcBef>
              <a:spcAft>
                <a:spcPts val="0"/>
              </a:spcAft>
            </a:pPr>
            <a:r>
              <a:rPr lang="en-US" sz="1550" b="1" spc="0" dirty="0">
                <a:solidFill>
                  <a:srgbClr val="0E163E"/>
                </a:solidFill>
                <a:latin typeface="Franklin Gothic Medium" panose="02020603050405020304" pitchFamily="2"/>
              </a:rPr>
              <a:t>Based on both the petition and the QMHP examination, the Board will make a determination on whether to release the individual or hold them until a hearing can be held.</a:t>
            </a:r>
            <a:r>
              <a:rPr lang="en-US" sz="1550" spc="0" dirty="0">
                <a:solidFill>
                  <a:srgbClr val="0E163E"/>
                </a:solidFill>
                <a:latin typeface="Franklin Gothic Medium" panose="02020603050405020304" pitchFamily="2"/>
              </a:rPr>
              <a:t> </a:t>
            </a:r>
          </a:p>
          <a:p>
            <a:pPr marL="6766560" marR="0" indent="0" algn="l">
              <a:lnSpc>
                <a:spcPts val="2200"/>
              </a:lnSpc>
              <a:spcBef>
                <a:spcPts val="3865"/>
              </a:spcBef>
              <a:spcAft>
                <a:spcPts val="470"/>
              </a:spcAft>
            </a:pPr>
            <a:r>
              <a:rPr lang="en-US" sz="1900" spc="65" dirty="0">
                <a:solidFill>
                  <a:srgbClr val="0E163E"/>
                </a:solidFill>
                <a:latin typeface="Franklin Gothic Medium" panose="02020603050405020304" pitchFamily="2"/>
              </a:rPr>
              <a:t>SDCL 27A-10-19 </a:t>
            </a:r>
          </a:p>
        </p:txBody>
      </p:sp>
    </p:spTree>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5593</Words>
  <Application>Microsoft Office PowerPoint</Application>
  <PresentationFormat>On-screen Show (4:3)</PresentationFormat>
  <Paragraphs>609</Paragraphs>
  <Slides>67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67</vt:i4>
      </vt:variant>
    </vt:vector>
  </HeadingPairs>
  <TitlesOfParts>
    <vt:vector size="72" baseType="lpstr">
      <vt:lpstr>Arial</vt:lpstr>
      <vt:lpstr>Courier New</vt:lpstr>
      <vt:lpstr>Franklin Gothic Medium</vt:lpstr>
      <vt:lpstr>Wingdings</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Jerry Miller</cp:lastModifiedBy>
  <cp:revision>13</cp:revision>
  <dcterms:modified xsi:type="dcterms:W3CDTF">2016-08-16T17:52:24Z</dcterms:modified>
</cp:coreProperties>
</file>